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6"/>
  </p:sldMasterIdLst>
  <p:notesMasterIdLst>
    <p:notesMasterId r:id="rId58"/>
  </p:notesMasterIdLst>
  <p:sldIdLst>
    <p:sldId id="275" r:id="rId7"/>
    <p:sldId id="299" r:id="rId8"/>
    <p:sldId id="1105" r:id="rId9"/>
    <p:sldId id="1104" r:id="rId10"/>
    <p:sldId id="434" r:id="rId11"/>
    <p:sldId id="258" r:id="rId12"/>
    <p:sldId id="1439" r:id="rId13"/>
    <p:sldId id="267" r:id="rId14"/>
    <p:sldId id="1444" r:id="rId15"/>
    <p:sldId id="1479" r:id="rId16"/>
    <p:sldId id="1480" r:id="rId17"/>
    <p:sldId id="1456" r:id="rId18"/>
    <p:sldId id="1489" r:id="rId19"/>
    <p:sldId id="1405" r:id="rId20"/>
    <p:sldId id="1488" r:id="rId21"/>
    <p:sldId id="1485" r:id="rId22"/>
    <p:sldId id="1486" r:id="rId23"/>
    <p:sldId id="1401" r:id="rId24"/>
    <p:sldId id="1487" r:id="rId25"/>
    <p:sldId id="517" r:id="rId26"/>
    <p:sldId id="790" r:id="rId27"/>
    <p:sldId id="1406" r:id="rId28"/>
    <p:sldId id="1407" r:id="rId29"/>
    <p:sldId id="520" r:id="rId30"/>
    <p:sldId id="1457" r:id="rId31"/>
    <p:sldId id="1402" r:id="rId32"/>
    <p:sldId id="1473" r:id="rId33"/>
    <p:sldId id="802" r:id="rId34"/>
    <p:sldId id="1472" r:id="rId35"/>
    <p:sldId id="1474" r:id="rId36"/>
    <p:sldId id="1454" r:id="rId37"/>
    <p:sldId id="1422" r:id="rId38"/>
    <p:sldId id="1466" r:id="rId39"/>
    <p:sldId id="1106" r:id="rId40"/>
    <p:sldId id="798" r:id="rId41"/>
    <p:sldId id="799" r:id="rId42"/>
    <p:sldId id="1490" r:id="rId43"/>
    <p:sldId id="1404" r:id="rId44"/>
    <p:sldId id="1145" r:id="rId45"/>
    <p:sldId id="1467" r:id="rId46"/>
    <p:sldId id="1398" r:id="rId47"/>
    <p:sldId id="396" r:id="rId48"/>
    <p:sldId id="441" r:id="rId49"/>
    <p:sldId id="442" r:id="rId50"/>
    <p:sldId id="443" r:id="rId51"/>
    <p:sldId id="444" r:id="rId52"/>
    <p:sldId id="445" r:id="rId53"/>
    <p:sldId id="446" r:id="rId54"/>
    <p:sldId id="447" r:id="rId55"/>
    <p:sldId id="1396" r:id="rId56"/>
    <p:sldId id="1120"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CE2C8E2-74B9-4663-9A4C-B7FE310F7CC0}">
          <p14:sldIdLst>
            <p14:sldId id="275"/>
            <p14:sldId id="299"/>
            <p14:sldId id="1105"/>
            <p14:sldId id="1104"/>
            <p14:sldId id="434"/>
            <p14:sldId id="258"/>
            <p14:sldId id="1439"/>
            <p14:sldId id="267"/>
            <p14:sldId id="1444"/>
            <p14:sldId id="1479"/>
            <p14:sldId id="1480"/>
          </p14:sldIdLst>
        </p14:section>
        <p14:section name="Closing" id="{142F51D2-D119-472D-82C4-0FC6D9290FB1}">
          <p14:sldIdLst>
            <p14:sldId id="1456"/>
            <p14:sldId id="1489"/>
            <p14:sldId id="1405"/>
            <p14:sldId id="1488"/>
            <p14:sldId id="1485"/>
            <p14:sldId id="1486"/>
            <p14:sldId id="1401"/>
            <p14:sldId id="1487"/>
            <p14:sldId id="517"/>
            <p14:sldId id="790"/>
            <p14:sldId id="1406"/>
            <p14:sldId id="1407"/>
            <p14:sldId id="520"/>
            <p14:sldId id="1457"/>
            <p14:sldId id="1402"/>
            <p14:sldId id="1473"/>
            <p14:sldId id="802"/>
            <p14:sldId id="1472"/>
            <p14:sldId id="1474"/>
            <p14:sldId id="1454"/>
            <p14:sldId id="1422"/>
            <p14:sldId id="1466"/>
            <p14:sldId id="1106"/>
            <p14:sldId id="798"/>
            <p14:sldId id="799"/>
            <p14:sldId id="1490"/>
            <p14:sldId id="1404"/>
            <p14:sldId id="1145"/>
            <p14:sldId id="1467"/>
            <p14:sldId id="1398"/>
            <p14:sldId id="396"/>
            <p14:sldId id="441"/>
            <p14:sldId id="442"/>
            <p14:sldId id="443"/>
            <p14:sldId id="444"/>
            <p14:sldId id="445"/>
            <p14:sldId id="446"/>
            <p14:sldId id="447"/>
            <p14:sldId id="1396"/>
            <p14:sldId id="1120"/>
          </p14:sldIdLst>
        </p14:section>
      </p14:sectionLst>
    </p:ex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own, Desmond (CFPB)" initials="BD(" lastIdx="2" clrIdx="6">
    <p:extLst>
      <p:ext uri="{19B8F6BF-5375-455C-9EA6-DF929625EA0E}">
        <p15:presenceInfo xmlns:p15="http://schemas.microsoft.com/office/powerpoint/2012/main" userId="S::Desmond.Brown@cfpb.gov::98091ad1-5013-4895-b6b7-ba6a61986ced" providerId="AD"/>
      </p:ext>
    </p:extLst>
  </p:cmAuthor>
  <p:cmAuthor id="1" name="Cuffee, Antonia (CFPB)" initials="CA(" lastIdx="21" clrIdx="0">
    <p:extLst>
      <p:ext uri="{19B8F6BF-5375-455C-9EA6-DF929625EA0E}">
        <p15:presenceInfo xmlns:p15="http://schemas.microsoft.com/office/powerpoint/2012/main" userId="S::Antonia.Cuffee@cfpb.gov::1f0c6901-dadf-4a92-93b3-e47ccc7ce4ac" providerId="AD"/>
      </p:ext>
    </p:extLst>
  </p:cmAuthor>
  <p:cmAuthor id="8" name="Liu, Wen (CFPB)" initials="LW(" lastIdx="1" clrIdx="7">
    <p:extLst>
      <p:ext uri="{19B8F6BF-5375-455C-9EA6-DF929625EA0E}">
        <p15:presenceInfo xmlns:p15="http://schemas.microsoft.com/office/powerpoint/2012/main" userId="S::Wen.Liu@cfpb.gov::ed918936-2c5d-40c4-b382-8c4b5a84e518" providerId="AD"/>
      </p:ext>
    </p:extLst>
  </p:cmAuthor>
  <p:cmAuthor id="2" name="Friedman, Joshua (CFPB)" initials="FJ(" lastIdx="25" clrIdx="1">
    <p:extLst>
      <p:ext uri="{19B8F6BF-5375-455C-9EA6-DF929625EA0E}">
        <p15:presenceInfo xmlns:p15="http://schemas.microsoft.com/office/powerpoint/2012/main" userId="S::Joshua.Friedman@cfpb.gov::a6d45f3a-5d3c-4797-b748-bdeace71efe3" providerId="AD"/>
      </p:ext>
    </p:extLst>
  </p:cmAuthor>
  <p:cmAuthor id="3" name="Farrar, Davida (CFPB)" initials="FD(" lastIdx="5" clrIdx="2">
    <p:extLst>
      <p:ext uri="{19B8F6BF-5375-455C-9EA6-DF929625EA0E}">
        <p15:presenceInfo xmlns:p15="http://schemas.microsoft.com/office/powerpoint/2012/main" userId="S::Davida.Farrar@cfpb.gov::91992588-aaa7-4054-99c4-065563d7a7cc" providerId="AD"/>
      </p:ext>
    </p:extLst>
  </p:cmAuthor>
  <p:cmAuthor id="4" name="McDonnell, Kenneth (CFPB)" initials="MK(" lastIdx="1" clrIdx="3">
    <p:extLst>
      <p:ext uri="{19B8F6BF-5375-455C-9EA6-DF929625EA0E}">
        <p15:presenceInfo xmlns:p15="http://schemas.microsoft.com/office/powerpoint/2012/main" userId="S::Kenneth.McDonnell@cfpb.gov::8e4b7bd0-0e2e-4f7e-ba45-8ab65f90faef" providerId="AD"/>
      </p:ext>
    </p:extLst>
  </p:cmAuthor>
  <p:cmAuthor id="5" name="Manna, Meredith (CFPB)" initials="MM(" lastIdx="6" clrIdx="4">
    <p:extLst>
      <p:ext uri="{19B8F6BF-5375-455C-9EA6-DF929625EA0E}">
        <p15:presenceInfo xmlns:p15="http://schemas.microsoft.com/office/powerpoint/2012/main" userId="S::Meredith.Manna@cfpb.gov::65f6b3ff-3789-4969-8bb4-251f44308240" providerId="AD"/>
      </p:ext>
    </p:extLst>
  </p:cmAuthor>
  <p:cmAuthor id="6" name="Barillas, Roxana (CFPB)" initials="BR(" lastIdx="3" clrIdx="5">
    <p:extLst>
      <p:ext uri="{19B8F6BF-5375-455C-9EA6-DF929625EA0E}">
        <p15:presenceInfo xmlns:p15="http://schemas.microsoft.com/office/powerpoint/2012/main" userId="S::Roxana.Barillas@cfpb.gov::afe2e64e-42a0-4f93-8683-217e11e8a3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20"/>
    <a:srgbClr val="1FAB3F"/>
    <a:srgbClr val="ADDD91"/>
    <a:srgbClr val="E2F0D9"/>
    <a:srgbClr val="E7E8E9"/>
    <a:srgbClr val="283037"/>
    <a:srgbClr val="257674"/>
    <a:srgbClr val="0070CC"/>
    <a:srgbClr val="224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56E52E-5844-4ABA-9360-54A8283B39F7}">
  <a:tblStyle styleId="{AB56E52E-5844-4ABA-9360-54A8283B39F7}" styleName="Table_0">
    <a:wholeTbl>
      <a:tcTxStyle b="off" i="off">
        <a:font>
          <a:latin typeface="Georgia"/>
          <a:ea typeface="Georgia"/>
          <a:cs typeface="Georgia"/>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eorgia"/>
          <a:ea typeface="Georgia"/>
          <a:cs typeface="Georgia"/>
        </a:font>
        <a:schemeClr val="lt1"/>
      </a:tcTxStyle>
      <a:tcStyle>
        <a:tcBdr/>
        <a:fill>
          <a:solidFill>
            <a:schemeClr val="accent2"/>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02" autoAdjust="0"/>
    <p:restoredTop sz="48180" autoAdjust="0"/>
  </p:normalViewPr>
  <p:slideViewPr>
    <p:cSldViewPr snapToGrid="0">
      <p:cViewPr varScale="1">
        <p:scale>
          <a:sx n="33" d="100"/>
          <a:sy n="33" d="100"/>
        </p:scale>
        <p:origin x="1890" y="24"/>
      </p:cViewPr>
      <p:guideLst>
        <p:guide orient="horz" pos="944"/>
        <p:guide pos="351"/>
      </p:guideLst>
    </p:cSldViewPr>
  </p:slideViewPr>
  <p:notesTextViewPr>
    <p:cViewPr>
      <p:scale>
        <a:sx n="1" d="1"/>
        <a:sy n="1" d="1"/>
      </p:scale>
      <p:origin x="0" y="0"/>
    </p:cViewPr>
  </p:notesTextViewPr>
  <p:notesViewPr>
    <p:cSldViewPr snapToGrid="0">
      <p:cViewPr varScale="1">
        <p:scale>
          <a:sx n="51" d="100"/>
          <a:sy n="51" d="100"/>
        </p:scale>
        <p:origin x="269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vast.com/c-cybercrim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aarp.org/money/scams-fraud/info-2019/package.html" TargetMode="External"/><Relationship Id="rId4" Type="http://schemas.openxmlformats.org/officeDocument/2006/relationships/hyperlink" Target="https://www.aarp.org/money/scams-fraud/gift-card-paym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investopedia.com/terms/g/good_faith_estimate.asp" TargetMode="External"/><Relationship Id="rId3" Type="http://schemas.openxmlformats.org/officeDocument/2006/relationships/hyperlink" Target="https://www.rocketmortgage.com/mortgage-rates?QLSource=RMTextLink" TargetMode="External"/><Relationship Id="rId7" Type="http://schemas.openxmlformats.org/officeDocument/2006/relationships/hyperlink" Target="https://www.rocketmortgage.com/learn/types-of-house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rocketmortgage.com/learn/debt-to-income-ratio" TargetMode="External"/><Relationship Id="rId5" Type="http://schemas.openxmlformats.org/officeDocument/2006/relationships/hyperlink" Target="https://www.rocketmortgage.com/learn/mortgage-scams#x10" TargetMode="External"/><Relationship Id="rId10" Type="http://schemas.openxmlformats.org/officeDocument/2006/relationships/hyperlink" Target="https://www.rocketmortgage.com/learn/respa" TargetMode="External"/><Relationship Id="rId4" Type="http://schemas.openxmlformats.org/officeDocument/2006/relationships/hyperlink" Target="https://www.rocketmortgage.com/learn/what-credit-score-is-needed-to-buy-a-house" TargetMode="External"/><Relationship Id="rId9" Type="http://schemas.openxmlformats.org/officeDocument/2006/relationships/hyperlink" Target="https://www.investopedia.com/terms/u/us-department-housing-urban-development-hud.as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onsumerfinance.gov/consumer-tools/credit-reports-and-scores/answers/key-terms/#military-active-duty-aler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onsumerfinance.gov/data-research/research-reports/office-of-servicemember-affairs-annual-report-fy-202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consumerfinance.gov/about-us/newsroom/cfpb-proposes-new-federal-oversight-of-big-tech-companies-and-other-providers-of-digital-wallets-and-payment-apps/" TargetMode="External"/><Relationship Id="rId3" Type="http://schemas.openxmlformats.org/officeDocument/2006/relationships/hyperlink" Target="https://www.ftc.gov/enforcement/consumer-sentinel-network" TargetMode="External"/><Relationship Id="rId7" Type="http://schemas.openxmlformats.org/officeDocument/2006/relationships/hyperlink" Target="https://www.consumerfinance.gov/about-us/blog/servicemembers-continue-to-face-major-financial-challenges/"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ftc.gov/car" TargetMode="External"/><Relationship Id="rId5" Type="http://schemas.openxmlformats.org/officeDocument/2006/relationships/hyperlink" Target="https://www.ftc.gov/news-events/news/press-releases/2020/07/ftc-announces-staff-reports-car-buying-financing-experience-results-auto-buyers-study" TargetMode="External"/><Relationship Id="rId4" Type="http://schemas.openxmlformats.org/officeDocument/2006/relationships/hyperlink" Target="https://docs.fcc.gov/public/attachments/DOC-393325A1.pdf" TargetMode="External"/><Relationship Id="rId9" Type="http://schemas.openxmlformats.org/officeDocument/2006/relationships/hyperlink" Target="https://s3.amazonaws.com/files.consumerfinance.gov/f/documents/cfpb_osa-annual-report_2022.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ftc.gov/coronavirus/scams-consumer-advice"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fema.gov/coronavirus-rumor-control/" TargetMode="External"/><Relationship Id="rId4" Type="http://schemas.openxmlformats.org/officeDocument/2006/relationships/hyperlink" Target="https://www.sec.gov/Coronavirus/"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naag.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onsumerfinance.gov/complaint/" TargetMode="External"/><Relationship Id="rId7" Type="http://schemas.openxmlformats.org/officeDocument/2006/relationships/image" Target="../media/image24.png"/><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consumerfinance.gov/complaint/data-use/" TargetMode="External"/><Relationship Id="rId5" Type="http://schemas.openxmlformats.org/officeDocument/2006/relationships/hyperlink" Target="https://www.consumerfinance.gov/data-research/consumer-complaints/" TargetMode="External"/><Relationship Id="rId4" Type="http://schemas.openxmlformats.org/officeDocument/2006/relationships/hyperlink" Target="https://portal.consumerfinance.gov/consumer/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2310" y="4421823"/>
            <a:ext cx="5618480" cy="4189095"/>
          </a:xfrm>
          <a:prstGeom prst="rect">
            <a:avLst/>
          </a:prstGeom>
        </p:spPr>
        <p:txBody>
          <a:bodyPr spcFirstLastPara="1" wrap="square" lIns="93301" tIns="46638" rIns="93301" bIns="46638" anchor="t" anchorCtr="0">
            <a:noAutofit/>
          </a:bodyPr>
          <a:lstStyle/>
          <a:p>
            <a:pPr marL="0" indent="0"/>
            <a:endParaRPr lang="en-US" sz="1200" dirty="0"/>
          </a:p>
          <a:p>
            <a:pPr marL="0" indent="0"/>
            <a:endParaRPr lang="en-US" sz="1200" dirty="0"/>
          </a:p>
        </p:txBody>
      </p:sp>
      <p:sp>
        <p:nvSpPr>
          <p:cNvPr id="84" name="Google Shape;84;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18181"/>
              </a:lnSpc>
              <a:spcBef>
                <a:spcPts val="0"/>
              </a:spcBef>
              <a:spcAft>
                <a:spcPts val="0"/>
              </a:spcAft>
              <a:buClr>
                <a:schemeClr val="dk2"/>
              </a:buClr>
              <a:buSzPts val="2200"/>
              <a:buFont typeface="Noto Sans Symbols"/>
              <a:buNone/>
            </a:pPr>
            <a:endParaRPr lang="en-US" b="1" dirty="0"/>
          </a:p>
          <a:p>
            <a:pPr marL="342900" marR="0" lvl="0" indent="-342900" algn="l" rtl="0">
              <a:lnSpc>
                <a:spcPct val="200000"/>
              </a:lnSpc>
              <a:spcBef>
                <a:spcPts val="1000"/>
              </a:spcBef>
              <a:spcAft>
                <a:spcPts val="1200"/>
              </a:spcAft>
              <a:buClr>
                <a:schemeClr val="dk2"/>
              </a:buClr>
              <a:buSzPts val="2200"/>
              <a:buFont typeface="Noto Sans Symbols"/>
              <a:buChar char="▪"/>
            </a:pPr>
            <a:r>
              <a:rPr lang="en-US" sz="1200" b="0" i="0" u="none" strike="noStrike" cap="none" dirty="0">
                <a:solidFill>
                  <a:schemeClr val="dk1"/>
                </a:solidFill>
                <a:latin typeface="Georgia"/>
                <a:ea typeface="Georgia"/>
                <a:cs typeface="Georgia"/>
                <a:sym typeface="Georgia"/>
              </a:rPr>
              <a:t>Servicemembers are prime targets for scams and expensive financial products and services.</a:t>
            </a:r>
          </a:p>
          <a:p>
            <a:pPr marL="0" marR="0" lvl="0" indent="0" algn="l" rtl="0">
              <a:lnSpc>
                <a:spcPct val="200000"/>
              </a:lnSpc>
              <a:spcBef>
                <a:spcPts val="1000"/>
              </a:spcBef>
              <a:spcAft>
                <a:spcPts val="1200"/>
              </a:spcAft>
              <a:buClr>
                <a:schemeClr val="dk2"/>
              </a:buClr>
              <a:buSzPts val="2200"/>
              <a:buFont typeface="Noto Sans Symbols"/>
              <a:buNone/>
            </a:pPr>
            <a:endParaRPr lang="en-US" sz="1200" b="0" i="0" u="none" strike="noStrike" cap="none" dirty="0">
              <a:solidFill>
                <a:schemeClr val="dk1"/>
              </a:solidFill>
              <a:latin typeface="Georgia"/>
              <a:ea typeface="Georgia"/>
              <a:cs typeface="Georgia"/>
              <a:sym typeface="Georgia"/>
            </a:endParaRPr>
          </a:p>
          <a:p>
            <a:pPr marL="342900" marR="0" lvl="0" indent="-342900" algn="l" rtl="0">
              <a:lnSpc>
                <a:spcPct val="200000"/>
              </a:lnSpc>
              <a:spcBef>
                <a:spcPts val="1000"/>
              </a:spcBef>
              <a:spcAft>
                <a:spcPts val="1200"/>
              </a:spcAft>
              <a:buClr>
                <a:schemeClr val="dk2"/>
              </a:buClr>
              <a:buSzPts val="2200"/>
              <a:buFont typeface="Noto Sans Symbols"/>
              <a:buChar char="▪"/>
            </a:pPr>
            <a:r>
              <a:rPr lang="en-US" sz="1200" b="0" i="0" u="none" strike="noStrike" cap="none" dirty="0">
                <a:solidFill>
                  <a:schemeClr val="dk1"/>
                </a:solidFill>
                <a:latin typeface="Georgia"/>
                <a:ea typeface="Georgia"/>
                <a:cs typeface="Georgia"/>
                <a:sym typeface="Georgia"/>
              </a:rPr>
              <a:t>Servicemembers face proximity risk from businesses operating just outside the gates of installations where they are stationed.</a:t>
            </a:r>
          </a:p>
          <a:p>
            <a:pPr marL="0" marR="0" lvl="0" indent="0" algn="l" rtl="0">
              <a:lnSpc>
                <a:spcPct val="200000"/>
              </a:lnSpc>
              <a:spcBef>
                <a:spcPts val="1000"/>
              </a:spcBef>
              <a:spcAft>
                <a:spcPts val="1200"/>
              </a:spcAft>
              <a:buClr>
                <a:schemeClr val="dk2"/>
              </a:buClr>
              <a:buSzPts val="2200"/>
              <a:buFont typeface="Noto Sans Symbols"/>
              <a:buNone/>
            </a:pPr>
            <a:endParaRPr lang="en-US" sz="1200" b="0" i="0" u="none" strike="noStrike" cap="none" dirty="0">
              <a:solidFill>
                <a:schemeClr val="dk1"/>
              </a:solidFill>
              <a:latin typeface="Georgia"/>
              <a:ea typeface="Georgia"/>
              <a:cs typeface="Georgia"/>
              <a:sym typeface="Georgia"/>
            </a:endParaRPr>
          </a:p>
          <a:p>
            <a:pPr marL="342900" marR="0" lvl="0" indent="-342900" algn="l" rtl="0">
              <a:lnSpc>
                <a:spcPct val="200000"/>
              </a:lnSpc>
              <a:spcBef>
                <a:spcPts val="1000"/>
              </a:spcBef>
              <a:spcAft>
                <a:spcPts val="1200"/>
              </a:spcAft>
              <a:buClr>
                <a:schemeClr val="dk2"/>
              </a:buClr>
              <a:buSzPts val="2200"/>
              <a:buFont typeface="Noto Sans Symbols"/>
              <a:buChar char="▪"/>
            </a:pPr>
            <a:r>
              <a:rPr lang="en-US" sz="1200" b="0" i="0" u="none" strike="noStrike" cap="none" dirty="0">
                <a:solidFill>
                  <a:schemeClr val="dk1"/>
                </a:solidFill>
                <a:latin typeface="Georgia"/>
                <a:ea typeface="Georgia"/>
                <a:cs typeface="Georgia"/>
                <a:sym typeface="Georgia"/>
              </a:rPr>
              <a:t>Frequent relocation is part of military life, and permanent change of station orders often means a new home, new utility connections, and other situations where a servicemember or spouse needs to share personal information like Social Security numbers, credit card numbers, and bank account information to a wide range of actors, most legitimate, others less so.</a:t>
            </a:r>
            <a:r>
              <a:rPr lang="en-US" sz="1200" dirty="0"/>
              <a:t>.  Puts them at greater risk for identity theft, scams, and fraud.</a:t>
            </a:r>
            <a:endParaRPr lang="en-US" sz="1200" b="0" i="0" u="none" strike="noStrike" cap="none" dirty="0">
              <a:solidFill>
                <a:schemeClr val="dk1"/>
              </a:solidFill>
              <a:latin typeface="Georgia"/>
              <a:ea typeface="Georgia"/>
              <a:cs typeface="Georgia"/>
              <a:sym typeface="Georgia"/>
            </a:endParaRPr>
          </a:p>
          <a:p>
            <a:pPr marL="0" marR="0" lvl="0" indent="0" algn="l" rtl="0">
              <a:lnSpc>
                <a:spcPct val="118181"/>
              </a:lnSpc>
              <a:spcBef>
                <a:spcPts val="0"/>
              </a:spcBef>
              <a:spcAft>
                <a:spcPts val="0"/>
              </a:spcAft>
              <a:buClr>
                <a:schemeClr val="dk2"/>
              </a:buClr>
              <a:buSzPts val="2200"/>
              <a:buFont typeface="Noto Sans Symbols"/>
              <a:buNone/>
            </a:pPr>
            <a:endParaRPr lang="en-US" b="1" dirty="0"/>
          </a:p>
          <a:p>
            <a:pPr marL="0" marR="0" lvl="0" indent="0" algn="l" rtl="0">
              <a:lnSpc>
                <a:spcPct val="118181"/>
              </a:lnSpc>
              <a:spcBef>
                <a:spcPts val="0"/>
              </a:spcBef>
              <a:spcAft>
                <a:spcPts val="0"/>
              </a:spcAft>
              <a:buClr>
                <a:schemeClr val="dk2"/>
              </a:buClr>
              <a:buSzPts val="2200"/>
              <a:buFont typeface="Noto Sans Symbols"/>
              <a:buNone/>
            </a:pPr>
            <a:endParaRPr lang="en-US" b="1" dirty="0"/>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58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indent="-342900" algn="l" rtl="0">
              <a:lnSpc>
                <a:spcPct val="118181"/>
              </a:lnSpc>
              <a:spcBef>
                <a:spcPts val="1000"/>
              </a:spcBef>
              <a:spcAft>
                <a:spcPts val="0"/>
              </a:spcAft>
              <a:buClr>
                <a:schemeClr val="dk2"/>
              </a:buClr>
              <a:buSzPts val="2200"/>
              <a:buFont typeface="Noto Sans Symbols"/>
              <a:buChar char="▪"/>
            </a:pPr>
            <a:r>
              <a:rPr lang="en-US" sz="1200" b="0" i="0" u="none" strike="noStrike" cap="none" dirty="0">
                <a:solidFill>
                  <a:schemeClr val="dk1"/>
                </a:solidFill>
                <a:latin typeface="Georgia"/>
                <a:ea typeface="Georgia"/>
                <a:cs typeface="Georgia"/>
                <a:sym typeface="Georgia"/>
              </a:rPr>
              <a:t>Data privacy and data brokers are a growing area of concern for servicemember</a:t>
            </a:r>
            <a:r>
              <a:rPr lang="en-US" sz="1200" dirty="0"/>
              <a:t>s and military families.</a:t>
            </a:r>
          </a:p>
          <a:p>
            <a:pPr marL="342900" marR="0" lvl="0" indent="-342900" algn="l" rtl="0">
              <a:lnSpc>
                <a:spcPct val="118181"/>
              </a:lnSpc>
              <a:spcBef>
                <a:spcPts val="1000"/>
              </a:spcBef>
              <a:spcAft>
                <a:spcPts val="0"/>
              </a:spcAft>
              <a:buClr>
                <a:schemeClr val="dk2"/>
              </a:buClr>
              <a:buSzPts val="2200"/>
              <a:buFont typeface="Noto Sans Symbols"/>
              <a:buChar char="▪"/>
            </a:pPr>
            <a:endParaRPr lang="en-US" sz="1200" dirty="0"/>
          </a:p>
          <a:p>
            <a:pPr marL="342900" marR="0" lvl="0" indent="-342900" algn="l" rtl="0">
              <a:lnSpc>
                <a:spcPct val="118181"/>
              </a:lnSpc>
              <a:spcBef>
                <a:spcPts val="1000"/>
              </a:spcBef>
              <a:spcAft>
                <a:spcPts val="0"/>
              </a:spcAft>
              <a:buClr>
                <a:schemeClr val="dk2"/>
              </a:buClr>
              <a:buSzPts val="2200"/>
              <a:buFont typeface="Noto Sans Symbols"/>
              <a:buChar char="▪"/>
            </a:pPr>
            <a:r>
              <a:rPr lang="en-US" sz="1200" dirty="0"/>
              <a:t>Evasion of military consumer protection laws like Servicemember Civil Relief Act (SCRA) and Military Lending Act (MLA) are also a growing concern.</a:t>
            </a:r>
          </a:p>
          <a:p>
            <a:pPr marL="0" marR="0" lvl="0" indent="0" algn="l" rtl="0">
              <a:lnSpc>
                <a:spcPct val="118181"/>
              </a:lnSpc>
              <a:spcBef>
                <a:spcPts val="0"/>
              </a:spcBef>
              <a:spcAft>
                <a:spcPts val="0"/>
              </a:spcAft>
              <a:buClr>
                <a:schemeClr val="dk2"/>
              </a:buClr>
              <a:buSzPts val="2200"/>
              <a:buFont typeface="Noto Sans Symbols"/>
              <a:buNone/>
            </a:pPr>
            <a:endParaRPr lang="en-US" b="1" dirty="0"/>
          </a:p>
          <a:p>
            <a:pPr marL="342900" marR="0" lvl="0" indent="-342900" algn="l" rtl="0">
              <a:lnSpc>
                <a:spcPct val="118181"/>
              </a:lnSpc>
              <a:spcBef>
                <a:spcPts val="1000"/>
              </a:spcBef>
              <a:spcAft>
                <a:spcPts val="0"/>
              </a:spcAft>
              <a:buClr>
                <a:schemeClr val="dk2"/>
              </a:buClr>
              <a:buSzPts val="2200"/>
              <a:buFont typeface="Noto Sans Symbols"/>
              <a:buChar char="▪"/>
            </a:pPr>
            <a:r>
              <a:rPr lang="en-US" sz="1200" b="0" i="0" u="none" strike="noStrike" cap="none" dirty="0">
                <a:solidFill>
                  <a:schemeClr val="dk1"/>
                </a:solidFill>
                <a:latin typeface="Georgia"/>
                <a:ea typeface="Georgia"/>
                <a:cs typeface="Georgia"/>
                <a:sym typeface="Georgia"/>
              </a:rPr>
              <a:t>Harmful business practices can put a servicemember’s career and mission capability at risk.</a:t>
            </a:r>
          </a:p>
          <a:p>
            <a:pPr marL="342900" marR="0" lvl="0" indent="-342900" algn="l" rtl="0">
              <a:lnSpc>
                <a:spcPct val="118181"/>
              </a:lnSpc>
              <a:spcBef>
                <a:spcPts val="1000"/>
              </a:spcBef>
              <a:spcAft>
                <a:spcPts val="0"/>
              </a:spcAft>
              <a:buClr>
                <a:schemeClr val="dk2"/>
              </a:buClr>
              <a:buSzPts val="2200"/>
              <a:buFont typeface="Noto Sans Symbols"/>
              <a:buChar char="▪"/>
            </a:pPr>
            <a:endParaRPr lang="en-US" sz="1200" b="0" i="0" u="none" strike="noStrike" cap="none" dirty="0">
              <a:solidFill>
                <a:schemeClr val="dk1"/>
              </a:solidFill>
              <a:latin typeface="Georgia"/>
              <a:ea typeface="Georgia"/>
              <a:cs typeface="Georgia"/>
              <a:sym typeface="Georgia"/>
            </a:endParaRPr>
          </a:p>
          <a:p>
            <a:pPr marL="342900" marR="0" lvl="0" indent="-342900" algn="l" rtl="0">
              <a:lnSpc>
                <a:spcPct val="118181"/>
              </a:lnSpc>
              <a:spcBef>
                <a:spcPts val="1000"/>
              </a:spcBef>
              <a:spcAft>
                <a:spcPts val="0"/>
              </a:spcAft>
              <a:buClr>
                <a:schemeClr val="dk2"/>
              </a:buClr>
              <a:buSzPts val="2200"/>
              <a:buFont typeface="Noto Sans Symbols"/>
              <a:buChar char="▪"/>
            </a:pPr>
            <a:r>
              <a:rPr lang="en-US" sz="1200" b="0" i="0" u="none" strike="noStrike" cap="none" dirty="0">
                <a:solidFill>
                  <a:schemeClr val="dk1"/>
                </a:solidFill>
                <a:latin typeface="Georgia"/>
                <a:ea typeface="Georgia"/>
                <a:cs typeface="Georgia"/>
                <a:sym typeface="Georgia"/>
              </a:rPr>
              <a:t>High indebtedness and shoddy debt collection practices that negatively affect all consumers may have an outsized impact on those serving in uniform</a:t>
            </a:r>
          </a:p>
          <a:p>
            <a:pPr marL="342900" marR="0" lvl="0" indent="-342900" algn="l" rtl="0">
              <a:lnSpc>
                <a:spcPct val="118181"/>
              </a:lnSpc>
              <a:spcBef>
                <a:spcPts val="1000"/>
              </a:spcBef>
              <a:spcAft>
                <a:spcPts val="0"/>
              </a:spcAft>
              <a:buClr>
                <a:schemeClr val="dk2"/>
              </a:buClr>
              <a:buSzPts val="2200"/>
              <a:buFont typeface="Noto Sans Symbols"/>
              <a:buChar char="▪"/>
            </a:pPr>
            <a:endParaRPr lang="en-US" sz="1200" b="0" i="0" u="none" strike="noStrike" cap="none" dirty="0">
              <a:solidFill>
                <a:schemeClr val="dk1"/>
              </a:solidFill>
              <a:latin typeface="Georgia"/>
              <a:ea typeface="Georgia"/>
              <a:cs typeface="Georgia"/>
              <a:sym typeface="Georgia"/>
            </a:endParaRPr>
          </a:p>
          <a:p>
            <a:pPr marL="0" marR="0" lvl="0" indent="0" algn="l" rtl="0">
              <a:lnSpc>
                <a:spcPct val="118181"/>
              </a:lnSpc>
              <a:spcBef>
                <a:spcPts val="0"/>
              </a:spcBef>
              <a:spcAft>
                <a:spcPts val="0"/>
              </a:spcAft>
              <a:buClr>
                <a:schemeClr val="dk2"/>
              </a:buClr>
              <a:buSzPts val="2200"/>
              <a:buFont typeface="Noto Sans Symbols"/>
              <a:buNone/>
            </a:pPr>
            <a:endParaRPr lang="en-US" b="1" dirty="0"/>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224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So, let’s talk scams.  Now, scam come in an array of flavors…from classic to artisanal. Scammer are very good at the bad they do.  But, in general there usually four (4) signs to look for in you suspect scam or fraud: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228600" indent="-228600">
              <a:buFont typeface="Arial" panose="020B0604020202020204" pitchFamily="34" charset="0"/>
              <a:buAutoNum type="arabicPeriod"/>
            </a:pPr>
            <a:r>
              <a:rPr lang="en-US" sz="1200" b="1" i="0" u="none" strike="noStrike" kern="1200" cap="none" dirty="0">
                <a:solidFill>
                  <a:schemeClr val="tx1"/>
                </a:solidFill>
                <a:effectLst/>
                <a:latin typeface="Calibri"/>
                <a:ea typeface="Calibri"/>
                <a:cs typeface="Calibri"/>
                <a:sym typeface="Calibri"/>
              </a:rPr>
              <a:t>Scammers PRETEND to be from an organization you know.</a:t>
            </a:r>
          </a:p>
          <a:p>
            <a:pPr marL="228600" indent="-228600">
              <a:buFont typeface="Arial" panose="020B0604020202020204" pitchFamily="34" charset="0"/>
              <a:buAutoNum type="arabicPeriod"/>
            </a:pPr>
            <a:endParaRPr lang="en-US" sz="1200" b="1" i="0" u="none" strike="noStrike" kern="1200" cap="none" dirty="0">
              <a:solidFill>
                <a:schemeClr val="tx1"/>
              </a:solidFill>
              <a:effectLst/>
              <a:latin typeface="Calibri"/>
              <a:ea typeface="Calibri"/>
              <a:cs typeface="Calibri"/>
              <a:sym typeface="Calibri"/>
            </a:endParaRPr>
          </a:p>
          <a:p>
            <a:pPr marL="228600" indent="-228600">
              <a:buFont typeface="Arial" panose="020B0604020202020204" pitchFamily="34" charset="0"/>
              <a:buAutoNum type="arabicPeriod"/>
            </a:pPr>
            <a:r>
              <a:rPr lang="en-US" sz="1200" b="1" i="0" u="none" strike="noStrike" kern="1200" cap="none" dirty="0">
                <a:solidFill>
                  <a:schemeClr val="tx1"/>
                </a:solidFill>
                <a:effectLst/>
                <a:latin typeface="Calibri"/>
                <a:ea typeface="Calibri"/>
                <a:cs typeface="Calibri"/>
                <a:sym typeface="Calibri"/>
              </a:rPr>
              <a:t>Scammers say there’s a PROBLEM or a PRIZE.</a:t>
            </a:r>
          </a:p>
          <a:p>
            <a:pPr marL="228600" indent="-228600">
              <a:buFont typeface="Arial" panose="020B0604020202020204" pitchFamily="34" charset="0"/>
              <a:buAutoNum type="arabicPeriod"/>
            </a:pPr>
            <a:endParaRPr lang="en-US" sz="1200" b="1" i="0" u="none" strike="noStrike" kern="1200" cap="none" dirty="0">
              <a:solidFill>
                <a:schemeClr val="tx1"/>
              </a:solidFill>
              <a:effectLst/>
              <a:latin typeface="Calibri"/>
              <a:ea typeface="Calibri"/>
              <a:cs typeface="Calibri"/>
              <a:sym typeface="Calibri"/>
            </a:endParaRPr>
          </a:p>
          <a:p>
            <a:pPr marL="228600" indent="-228600">
              <a:buFont typeface="Arial" panose="020B0604020202020204" pitchFamily="34" charset="0"/>
              <a:buAutoNum type="arabicPeriod"/>
            </a:pPr>
            <a:r>
              <a:rPr lang="en-US" sz="1200" b="1" i="0" u="none" strike="noStrike" kern="1200" cap="none" dirty="0">
                <a:solidFill>
                  <a:schemeClr val="tx1"/>
                </a:solidFill>
                <a:effectLst/>
                <a:latin typeface="Calibri"/>
                <a:ea typeface="Calibri"/>
                <a:cs typeface="Calibri"/>
                <a:sym typeface="Calibri"/>
              </a:rPr>
              <a:t>Scammers PRESSURE you to act immediately.</a:t>
            </a:r>
          </a:p>
          <a:p>
            <a:pPr marL="228600" indent="-228600">
              <a:buFont typeface="Arial" panose="020B0604020202020204" pitchFamily="34" charset="0"/>
              <a:buAutoNum type="arabicPeriod"/>
            </a:pPr>
            <a:endParaRPr lang="en-US" sz="1200" b="1" i="0" u="none" strike="noStrike" kern="1200" cap="none" dirty="0">
              <a:solidFill>
                <a:schemeClr val="tx1"/>
              </a:solidFill>
              <a:effectLst/>
              <a:latin typeface="Calibri"/>
              <a:ea typeface="Calibri"/>
              <a:cs typeface="Calibri"/>
              <a:sym typeface="Calibri"/>
            </a:endParaRPr>
          </a:p>
          <a:p>
            <a:pPr marL="228600" indent="-228600">
              <a:buFont typeface="Arial" panose="020B0604020202020204" pitchFamily="34" charset="0"/>
              <a:buAutoNum type="arabicPeriod"/>
            </a:pPr>
            <a:r>
              <a:rPr lang="en-US" sz="1200" b="1" i="0" u="none" strike="noStrike" kern="1200" cap="none" dirty="0">
                <a:solidFill>
                  <a:schemeClr val="tx1"/>
                </a:solidFill>
                <a:effectLst/>
                <a:latin typeface="Calibri"/>
                <a:ea typeface="Calibri"/>
                <a:cs typeface="Calibri"/>
                <a:sym typeface="Calibri"/>
              </a:rPr>
              <a:t>Scammers tell you to PAY in a specific way.</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7929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According to the Federal Trade Commission (FTC), military consumer reported almost 29,000 incidents of scams and fraud last year.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spc="-11" baseline="0" dirty="0">
              <a:solidFill>
                <a:srgbClr val="121820"/>
              </a:solidFill>
              <a:latin typeface="Georgia" panose="02040502050405020303" pitchFamily="18" charset="0"/>
              <a:cs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spc="-11" baseline="0" dirty="0">
                <a:solidFill>
                  <a:srgbClr val="121820"/>
                </a:solidFill>
                <a:latin typeface="Georgia" panose="02040502050405020303" pitchFamily="18" charset="0"/>
                <a:cs typeface="Arial"/>
              </a:rPr>
              <a:t>They lost an average $765 a person. And, reported a total loss of $414 million dollars in 2022.</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spc="-11" baseline="0" dirty="0">
              <a:solidFill>
                <a:srgbClr val="121820"/>
              </a:solidFill>
              <a:latin typeface="Georgia" panose="02040502050405020303" pitchFamily="18" charset="0"/>
              <a:cs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spc="-11" baseline="0" dirty="0">
                <a:solidFill>
                  <a:srgbClr val="121820"/>
                </a:solidFill>
                <a:latin typeface="Georgia" panose="02040502050405020303" pitchFamily="18" charset="0"/>
                <a:cs typeface="Arial"/>
              </a:rPr>
              <a:t>You can see the top ten scams reported on your screen now.</a:t>
            </a:r>
            <a:endParaRPr lang="en-US" sz="1200" spc="-11" dirty="0">
              <a:solidFill>
                <a:srgbClr val="121820"/>
              </a:solidFill>
              <a:latin typeface="Georgia" panose="02040502050405020303" pitchFamily="18" charset="0"/>
              <a:cs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70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i="0" u="sng" kern="1200" dirty="0">
              <a:solidFill>
                <a:schemeClr val="tx1"/>
              </a:solidFill>
              <a:effectLst/>
              <a:latin typeface="+mn-lt"/>
              <a:ea typeface="+mn-ea"/>
              <a:cs typeface="+mn-cs"/>
            </a:endParaRPr>
          </a:p>
          <a:p>
            <a:pPr marL="0" indent="0">
              <a:buFont typeface="Arial" panose="020B0604020202020204" pitchFamily="34" charset="0"/>
              <a:buNone/>
            </a:pPr>
            <a:r>
              <a:rPr lang="en-US" sz="1200" b="1" i="0" u="sng" kern="1200" dirty="0">
                <a:solidFill>
                  <a:schemeClr val="tx1"/>
                </a:solidFill>
                <a:effectLst/>
                <a:latin typeface="+mn-lt"/>
                <a:ea typeface="+mn-ea"/>
                <a:cs typeface="+mn-cs"/>
              </a:rPr>
              <a:t>COMMON SCAMS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Cryptocurrency scams</a:t>
            </a:r>
          </a:p>
          <a:p>
            <a:pPr marL="0" indent="0">
              <a:buFont typeface="Arial" panose="020B0604020202020204" pitchFamily="34" charset="0"/>
              <a:buNone/>
            </a:pPr>
            <a:r>
              <a:rPr lang="en-US" sz="1200" b="0" i="0" kern="1200" dirty="0">
                <a:solidFill>
                  <a:schemeClr val="tx1"/>
                </a:solidFill>
                <a:effectLst/>
                <a:latin typeface="+mn-lt"/>
                <a:ea typeface="+mn-ea"/>
                <a:cs typeface="+mn-cs"/>
              </a:rPr>
              <a:t>Scammers may convince people to invest in fake cryptocurrency accounts.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t>Peer-to-Peer (P2P) and Mobile Payment Scams</a:t>
            </a:r>
          </a:p>
          <a:p>
            <a:pPr marL="0" indent="0">
              <a:buFont typeface="Arial" panose="020B0604020202020204" pitchFamily="34" charset="0"/>
              <a:buNone/>
            </a:pPr>
            <a:r>
              <a:rPr lang="en-US" sz="1200" b="0" i="0" kern="1200" dirty="0">
                <a:solidFill>
                  <a:schemeClr val="tx1"/>
                </a:solidFill>
                <a:effectLst/>
                <a:latin typeface="+mn-lt"/>
                <a:ea typeface="+mn-ea"/>
                <a:cs typeface="+mn-cs"/>
              </a:rPr>
              <a:t>Some scammers trick you into sending them money through a mobile payment app because once you do, it’s hard for you to get your money back.</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t>Social Media Takeover</a:t>
            </a:r>
          </a:p>
          <a:p>
            <a:pPr marL="0" indent="0">
              <a:buFont typeface="Arial" panose="020B0604020202020204" pitchFamily="34" charset="0"/>
              <a:buNone/>
            </a:pPr>
            <a:r>
              <a:rPr lang="en-US" sz="1200" b="0" i="0" kern="1200" dirty="0">
                <a:solidFill>
                  <a:schemeClr val="tx1"/>
                </a:solidFill>
                <a:effectLst/>
                <a:latin typeface="+mn-lt"/>
                <a:ea typeface="+mn-ea"/>
                <a:cs typeface="+mn-cs"/>
              </a:rPr>
              <a:t>Scammers takes over a person’s real social media account then messages their friends or family members claiming they need money urgently.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Job scams</a:t>
            </a:r>
          </a:p>
          <a:p>
            <a:pPr marL="0" indent="0">
              <a:buFont typeface="Arial" panose="020B0604020202020204" pitchFamily="34" charset="0"/>
              <a:buNone/>
            </a:pPr>
            <a:r>
              <a:rPr lang="en-US" sz="1200" b="0" i="0" kern="1200" dirty="0">
                <a:solidFill>
                  <a:schemeClr val="tx1"/>
                </a:solidFill>
                <a:effectLst/>
                <a:latin typeface="+mn-lt"/>
                <a:ea typeface="+mn-ea"/>
                <a:cs typeface="+mn-cs"/>
              </a:rPr>
              <a:t>These include work-from-home scams and fake job listings.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Fake check scams</a:t>
            </a:r>
          </a:p>
          <a:p>
            <a:pPr marL="0" indent="0">
              <a:buFont typeface="Arial" panose="020B0604020202020204" pitchFamily="34" charset="0"/>
              <a:buNone/>
            </a:pPr>
            <a:r>
              <a:rPr lang="en-US" sz="1200" b="0" i="0" kern="1200" dirty="0">
                <a:solidFill>
                  <a:schemeClr val="tx1"/>
                </a:solidFill>
                <a:effectLst/>
                <a:latin typeface="+mn-lt"/>
                <a:ea typeface="+mn-ea"/>
                <a:cs typeface="+mn-cs"/>
              </a:rPr>
              <a:t>Scammers send fake checks and ask the recipient to deposit the money and send it elsewhere. If someone sends you a check and asks for money back, it's a scam. Scammers send money on a platform like Venmo, </a:t>
            </a:r>
            <a:r>
              <a:rPr lang="en-US" sz="1200" b="0" i="0" kern="1200" dirty="0" err="1">
                <a:solidFill>
                  <a:schemeClr val="tx1"/>
                </a:solidFill>
                <a:effectLst/>
                <a:latin typeface="+mn-lt"/>
                <a:ea typeface="+mn-ea"/>
                <a:cs typeface="+mn-cs"/>
              </a:rPr>
              <a:t>CashApp</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Zelle</a:t>
            </a:r>
            <a:r>
              <a:rPr lang="en-US" sz="1200" b="0" i="0" kern="1200" dirty="0">
                <a:solidFill>
                  <a:schemeClr val="tx1"/>
                </a:solidFill>
                <a:effectLst/>
                <a:latin typeface="+mn-lt"/>
                <a:ea typeface="+mn-ea"/>
                <a:cs typeface="+mn-cs"/>
              </a:rPr>
              <a:t> or via check and then claim that it was sent by mistake and that you need to send the money back.   Another version is where they pretend to give you a loan, but you need to pay the fees upfront first. </a:t>
            </a:r>
          </a:p>
          <a:p>
            <a:pPr marL="171450" marR="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1" i="0" u="none" strike="noStrike" kern="1200" cap="none" dirty="0">
                <a:solidFill>
                  <a:schemeClr val="tx1"/>
                </a:solidFill>
                <a:effectLst/>
                <a:latin typeface="+mn-lt"/>
                <a:ea typeface="+mn-ea"/>
                <a:cs typeface="+mn-cs"/>
                <a:sym typeface="Calibri"/>
              </a:rPr>
              <a:t>Payday loan scams</a:t>
            </a:r>
          </a:p>
          <a:p>
            <a:pPr marL="0" marR="0" indent="0" algn="l" rtl="0">
              <a:lnSpc>
                <a:spcPct val="100000"/>
              </a:lnSpc>
              <a:spcBef>
                <a:spcPts val="0"/>
              </a:spcBef>
              <a:spcAft>
                <a:spcPts val="0"/>
              </a:spcAft>
              <a:buClr>
                <a:srgbClr val="000000"/>
              </a:buClr>
              <a:buSzPts val="1400"/>
              <a:buFont typeface="Arial" panose="020B0604020202020204" pitchFamily="34" charset="0"/>
              <a:buNone/>
            </a:pPr>
            <a:r>
              <a:rPr lang="en-US" sz="1200" b="0" i="0" u="none" strike="noStrike" kern="1200" cap="none" dirty="0">
                <a:solidFill>
                  <a:schemeClr val="tx1"/>
                </a:solidFill>
                <a:effectLst/>
                <a:latin typeface="+mn-lt"/>
                <a:ea typeface="+mn-ea"/>
                <a:cs typeface="+mn-cs"/>
                <a:sym typeface="Calibri"/>
              </a:rPr>
              <a:t>A scammer obtains your personal information, such as bank account and Social Security numbers, under the pretense that they need it to deposit your loan funds into your account. </a:t>
            </a:r>
          </a:p>
          <a:p>
            <a:pPr marL="171450" marR="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1" i="0" u="none" strike="noStrike" kern="1200" cap="none" dirty="0">
                <a:solidFill>
                  <a:schemeClr val="tx1"/>
                </a:solidFill>
                <a:effectLst/>
                <a:latin typeface="+mn-lt"/>
                <a:ea typeface="+mn-ea"/>
                <a:cs typeface="+mn-cs"/>
                <a:sym typeface="Calibri"/>
              </a:rPr>
              <a:t>Accidental payment scam</a:t>
            </a:r>
          </a:p>
          <a:p>
            <a:pPr marL="0" marR="0" indent="0" algn="l" rtl="0">
              <a:lnSpc>
                <a:spcPct val="100000"/>
              </a:lnSpc>
              <a:spcBef>
                <a:spcPts val="0"/>
              </a:spcBef>
              <a:spcAft>
                <a:spcPts val="0"/>
              </a:spcAft>
              <a:buClr>
                <a:srgbClr val="000000"/>
              </a:buClr>
              <a:buSzPts val="1400"/>
              <a:buFont typeface="Arial" panose="020B0604020202020204" pitchFamily="34" charset="0"/>
              <a:buNone/>
            </a:pPr>
            <a:r>
              <a:rPr lang="en-US" sz="1200" b="0" i="0" u="none" strike="noStrike" kern="1200" cap="none" dirty="0">
                <a:solidFill>
                  <a:schemeClr val="tx1"/>
                </a:solidFill>
                <a:effectLst/>
                <a:latin typeface="+mn-lt"/>
                <a:ea typeface="+mn-ea"/>
                <a:cs typeface="+mn-cs"/>
                <a:sym typeface="Calibri"/>
              </a:rPr>
              <a:t>A scammer sends money to a person’s account then contacts them asking the funds be returned because they were sent by mistake. The fraudster may have sent the money with stolen credit card information. If you send the money back and the actual card owner or bank cancels the original charge, you’ll be the one stuck with a loss.</a:t>
            </a:r>
          </a:p>
          <a:p>
            <a:pPr marL="171450" marR="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1" i="0" u="none" strike="noStrike" kern="1200" cap="none" dirty="0">
                <a:solidFill>
                  <a:schemeClr val="tx1"/>
                </a:solidFill>
                <a:effectLst/>
                <a:latin typeface="+mn-lt"/>
                <a:ea typeface="+mn-ea"/>
                <a:cs typeface="+mn-cs"/>
                <a:sym typeface="Calibri"/>
              </a:rPr>
              <a:t>Fake invoice scam</a:t>
            </a:r>
          </a:p>
          <a:p>
            <a:pPr marL="0" marR="0" indent="0" algn="l" rtl="0">
              <a:lnSpc>
                <a:spcPct val="100000"/>
              </a:lnSpc>
              <a:spcBef>
                <a:spcPts val="0"/>
              </a:spcBef>
              <a:spcAft>
                <a:spcPts val="0"/>
              </a:spcAft>
              <a:buClr>
                <a:srgbClr val="000000"/>
              </a:buClr>
              <a:buSzPts val="1400"/>
              <a:buFont typeface="Arial" panose="020B0604020202020204" pitchFamily="34" charset="0"/>
              <a:buNone/>
            </a:pPr>
            <a:r>
              <a:rPr lang="en-US" sz="1200" b="0" i="0" u="none" strike="noStrike" kern="1200" cap="none" dirty="0">
                <a:solidFill>
                  <a:schemeClr val="tx1"/>
                </a:solidFill>
                <a:effectLst/>
                <a:latin typeface="+mn-lt"/>
                <a:ea typeface="+mn-ea"/>
                <a:cs typeface="+mn-cs"/>
                <a:sym typeface="Calibri"/>
              </a:rPr>
              <a:t>Scammers create fraudulent invoices with a real company’s branding attached. The invoices come from PayPal.com and include a link to a PayPal page that displays the invoice. If a person is not paying attention, they may pay the fake invoice.</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44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1" i="0" u="none" strike="noStrike" kern="1200" cap="none" dirty="0">
                <a:solidFill>
                  <a:schemeClr val="tx1"/>
                </a:solidFill>
                <a:effectLst/>
                <a:latin typeface="+mn-lt"/>
                <a:ea typeface="+mn-ea"/>
                <a:cs typeface="+mn-cs"/>
                <a:sym typeface="Calibri"/>
              </a:rPr>
              <a:t>One-time password bot scams</a:t>
            </a:r>
          </a:p>
          <a:p>
            <a:pPr marL="0" marR="0" indent="0" algn="l" rtl="0">
              <a:lnSpc>
                <a:spcPct val="100000"/>
              </a:lnSpc>
              <a:spcBef>
                <a:spcPts val="0"/>
              </a:spcBef>
              <a:spcAft>
                <a:spcPts val="0"/>
              </a:spcAft>
              <a:buClr>
                <a:srgbClr val="000000"/>
              </a:buClr>
              <a:buSzPts val="1400"/>
              <a:buFont typeface="Arial" panose="020B0604020202020204" pitchFamily="34" charset="0"/>
              <a:buNone/>
            </a:pPr>
            <a:r>
              <a:rPr lang="en-US" sz="1200" b="0" i="0" u="none" strike="noStrike" kern="1200" cap="none" dirty="0">
                <a:solidFill>
                  <a:schemeClr val="tx1"/>
                </a:solidFill>
                <a:effectLst/>
                <a:latin typeface="+mn-lt"/>
                <a:ea typeface="+mn-ea"/>
                <a:cs typeface="+mn-cs"/>
                <a:sym typeface="Calibri"/>
              </a:rPr>
              <a:t>Scammers use a bot to make a robocall or send a text that appears to come from a bank, asking you to authorize a charge, then it asks you to enter the authentication code you’ve just been sent if the transaction isn’t yours. It’s actually the bot that’s trying to log into your bank account.</a:t>
            </a:r>
          </a:p>
          <a:p>
            <a:pPr marL="171450" marR="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1" i="0" u="none" strike="noStrike" kern="1200" cap="none" dirty="0">
                <a:solidFill>
                  <a:schemeClr val="tx1"/>
                </a:solidFill>
                <a:effectLst/>
                <a:latin typeface="+mn-lt"/>
                <a:ea typeface="+mn-ea"/>
                <a:cs typeface="+mn-cs"/>
                <a:sym typeface="Calibri"/>
              </a:rPr>
              <a:t>Student loan forgiveness scams</a:t>
            </a:r>
          </a:p>
          <a:p>
            <a:pPr marL="0" marR="0" indent="0" algn="l" rtl="0">
              <a:lnSpc>
                <a:spcPct val="100000"/>
              </a:lnSpc>
              <a:spcBef>
                <a:spcPts val="0"/>
              </a:spcBef>
              <a:spcAft>
                <a:spcPts val="0"/>
              </a:spcAft>
              <a:buClr>
                <a:srgbClr val="000000"/>
              </a:buClr>
              <a:buSzPts val="1400"/>
              <a:buFont typeface="Arial" panose="020B0604020202020204" pitchFamily="34" charset="0"/>
              <a:buNone/>
            </a:pPr>
            <a:r>
              <a:rPr lang="en-US" sz="1200" b="0" i="0" u="none" strike="noStrike" kern="1200" cap="none" dirty="0">
                <a:solidFill>
                  <a:schemeClr val="tx1"/>
                </a:solidFill>
                <a:effectLst/>
                <a:latin typeface="+mn-lt"/>
                <a:ea typeface="+mn-ea"/>
                <a:cs typeface="+mn-cs"/>
                <a:sym typeface="Calibri"/>
              </a:rPr>
              <a:t>Scammers build phony application sites aimed at stealing applicants’ Social Security numbers and bank information, and sometimes they contact targets by phone, pressuring them into applying and charging a fee for their help.</a:t>
            </a:r>
          </a:p>
          <a:p>
            <a:pPr marL="171450" marR="0" indent="-171450" algn="l" rtl="0">
              <a:lnSpc>
                <a:spcPct val="100000"/>
              </a:lnSpc>
              <a:spcBef>
                <a:spcPts val="0"/>
              </a:spcBef>
              <a:spcAft>
                <a:spcPts val="0"/>
              </a:spcAft>
              <a:buClr>
                <a:srgbClr val="000000"/>
              </a:buClr>
              <a:buSzPts val="1400"/>
              <a:buFont typeface="Arial" panose="020B0604020202020204" pitchFamily="34" charset="0"/>
              <a:buChar char="•"/>
            </a:pPr>
            <a:r>
              <a:rPr lang="en-US" b="1" i="0" dirty="0">
                <a:solidFill>
                  <a:srgbClr val="071D2B"/>
                </a:solidFill>
                <a:effectLst/>
                <a:latin typeface="Mier B"/>
              </a:rPr>
              <a:t>Cash flipping</a:t>
            </a:r>
            <a:endParaRPr lang="en-US" sz="1200" b="1" i="0" u="none" strike="noStrike" kern="1200" cap="none" dirty="0">
              <a:solidFill>
                <a:schemeClr val="tx1"/>
              </a:solidFill>
              <a:effectLst/>
              <a:latin typeface="+mn-lt"/>
              <a:ea typeface="+mn-ea"/>
              <a:cs typeface="+mn-cs"/>
              <a:sym typeface="Calibri"/>
            </a:endParaRPr>
          </a:p>
          <a:p>
            <a:pPr marL="0" marR="0" indent="0" algn="l" rtl="0">
              <a:lnSpc>
                <a:spcPct val="100000"/>
              </a:lnSpc>
              <a:spcBef>
                <a:spcPts val="0"/>
              </a:spcBef>
              <a:spcAft>
                <a:spcPts val="0"/>
              </a:spcAft>
              <a:buClr>
                <a:srgbClr val="000000"/>
              </a:buClr>
              <a:buSzPts val="1400"/>
              <a:buFont typeface="Arial" panose="020B0604020202020204" pitchFamily="34" charset="0"/>
              <a:buNone/>
            </a:pPr>
            <a:r>
              <a:rPr lang="en-US" b="0" i="0" dirty="0">
                <a:solidFill>
                  <a:srgbClr val="21455C"/>
                </a:solidFill>
                <a:effectLst/>
                <a:latin typeface="Mier B"/>
              </a:rPr>
              <a:t>Cash flipping scams, also known as money circle scams, are a </a:t>
            </a:r>
            <a:r>
              <a:rPr lang="en-US" b="0" i="0" dirty="0">
                <a:solidFill>
                  <a:srgbClr val="1A74B1"/>
                </a:solidFill>
                <a:effectLst/>
                <a:latin typeface="Mier B"/>
                <a:hlinkClick r:id="rId3"/>
              </a:rPr>
              <a:t>cybercrime</a:t>
            </a:r>
            <a:r>
              <a:rPr lang="en-US" b="0" i="0" dirty="0">
                <a:solidFill>
                  <a:srgbClr val="21455C"/>
                </a:solidFill>
                <a:effectLst/>
                <a:latin typeface="Mier B"/>
              </a:rPr>
              <a:t> version of real-world </a:t>
            </a:r>
            <a:r>
              <a:rPr lang="en-US" b="1" i="0" dirty="0">
                <a:effectLst/>
                <a:latin typeface="Mier B"/>
              </a:rPr>
              <a:t>pyramid schemes</a:t>
            </a:r>
            <a:r>
              <a:rPr lang="en-US" b="0" i="0" dirty="0">
                <a:solidFill>
                  <a:srgbClr val="21455C"/>
                </a:solidFill>
                <a:effectLst/>
                <a:latin typeface="Mier B"/>
              </a:rPr>
              <a:t>. The scheme may promise to double or quadruple your money by investing it in the stock market through a friend or professional contact.</a:t>
            </a:r>
            <a:endParaRPr lang="en-US" sz="1200" b="0" i="0" u="none" strike="noStrike" kern="1200" cap="none" dirty="0">
              <a:solidFill>
                <a:schemeClr val="tx1"/>
              </a:solidFill>
              <a:effectLst/>
              <a:latin typeface="+mn-lt"/>
              <a:ea typeface="+mn-ea"/>
              <a:cs typeface="+mn-cs"/>
              <a:sym typeface="Calibri"/>
            </a:endParaRPr>
          </a:p>
          <a:p>
            <a:pPr marL="171450" indent="-171450">
              <a:buFont typeface="Arial" panose="020B0604020202020204" pitchFamily="34" charset="0"/>
              <a:buChar char="•"/>
            </a:pPr>
            <a:r>
              <a:rPr lang="en-US" b="1" i="0" dirty="0">
                <a:effectLst/>
                <a:latin typeface="Mier B"/>
              </a:rPr>
              <a:t> Cash App Friday promotions</a:t>
            </a:r>
            <a:endParaRPr lang="en-US" b="0" i="0" dirty="0">
              <a:solidFill>
                <a:srgbClr val="21455C"/>
              </a:solidFill>
              <a:effectLst/>
              <a:latin typeface="Mier B"/>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Cash App once did a #CashAppFriday promotion that went viral on Twitter and Instagram, where anyone who followed or commented with their $</a:t>
            </a:r>
            <a:r>
              <a:rPr lang="en-US" sz="1200" b="0" i="0" kern="1200" dirty="0" err="1">
                <a:solidFill>
                  <a:schemeClr val="tx1"/>
                </a:solidFill>
                <a:effectLst/>
                <a:latin typeface="+mn-lt"/>
                <a:ea typeface="+mn-ea"/>
                <a:cs typeface="+mn-cs"/>
              </a:rPr>
              <a:t>Cashtag</a:t>
            </a:r>
            <a:r>
              <a:rPr lang="en-US" sz="1200" b="0" i="0" kern="1200" dirty="0">
                <a:solidFill>
                  <a:schemeClr val="tx1"/>
                </a:solidFill>
                <a:effectLst/>
                <a:latin typeface="+mn-lt"/>
                <a:ea typeface="+mn-ea"/>
                <a:cs typeface="+mn-cs"/>
              </a:rPr>
              <a:t> was entered in a cash giveaway.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Mier B"/>
                <a:cs typeface="Calibri"/>
                <a:sym typeface="Calibri"/>
              </a:rPr>
              <a:t>Fake bank alerts</a:t>
            </a:r>
          </a:p>
          <a:p>
            <a:pPr marL="0" indent="0">
              <a:buFont typeface="Arial" panose="020B0604020202020204" pitchFamily="34" charset="0"/>
              <a:buNone/>
            </a:pPr>
            <a:r>
              <a:rPr lang="en-US" sz="1200" b="0" i="0" kern="1200" dirty="0">
                <a:solidFill>
                  <a:schemeClr val="tx1"/>
                </a:solidFill>
                <a:effectLst/>
                <a:latin typeface="+mn-lt"/>
                <a:ea typeface="+mn-ea"/>
                <a:cs typeface="+mn-cs"/>
              </a:rPr>
              <a:t>Scammers impersonating your bank may call to alert you about “suspicious activity” on your account and direct you to send money to yourself or “the bank’s address” to reverse a transaction or to verify the account is not frozen.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Mier B"/>
                <a:cs typeface="Calibri"/>
                <a:sym typeface="Calibri"/>
              </a:rPr>
              <a:t>Fake barcodes on gift cards</a:t>
            </a:r>
          </a:p>
          <a:p>
            <a:pPr marL="0" indent="0">
              <a:buFont typeface="Arial" panose="020B0604020202020204" pitchFamily="34" charset="0"/>
              <a:buNone/>
            </a:pPr>
            <a:r>
              <a:rPr lang="en-US" b="0" i="0" dirty="0">
                <a:solidFill>
                  <a:srgbClr val="121212"/>
                </a:solidFill>
                <a:effectLst/>
                <a:latin typeface="Lato" panose="020F0502020204030203" pitchFamily="34" charset="0"/>
              </a:rPr>
              <a:t>​Law enforcement agencies warn that nimble-fingered crooks affix fake barcode stickers over the real ones on the back of </a:t>
            </a:r>
            <a:r>
              <a:rPr lang="en-US" b="0" i="0" dirty="0">
                <a:solidFill>
                  <a:srgbClr val="486784"/>
                </a:solidFill>
                <a:effectLst/>
                <a:latin typeface="Lato" panose="020F0502020204030203" pitchFamily="34" charset="0"/>
                <a:hlinkClick r:id="rId4" tooltip="gift card payment scams"/>
              </a:rPr>
              <a:t>gift cards</a:t>
            </a:r>
            <a:r>
              <a:rPr lang="en-US" b="0" i="0" dirty="0">
                <a:solidFill>
                  <a:srgbClr val="121212"/>
                </a:solidFill>
                <a:effectLst/>
                <a:latin typeface="Lato" panose="020F0502020204030203" pitchFamily="34" charset="0"/>
              </a:rPr>
              <a:t> in stores. When you purchase the card, the cashier scans the fake barcode at checkout — directing your money into the scammer’s gift card account.​</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Mier B"/>
                <a:cs typeface="Calibri"/>
                <a:sym typeface="Calibri"/>
              </a:rPr>
              <a:t>Package delivery scams</a:t>
            </a:r>
          </a:p>
          <a:p>
            <a:pPr marL="0" indent="0">
              <a:buFont typeface="Arial" panose="020B0604020202020204" pitchFamily="34" charset="0"/>
              <a:buNone/>
            </a:pPr>
            <a:r>
              <a:rPr lang="en-US" b="0" i="0" dirty="0">
                <a:solidFill>
                  <a:srgbClr val="121212"/>
                </a:solidFill>
                <a:effectLst/>
                <a:latin typeface="Lato" panose="020F0502020204030203" pitchFamily="34" charset="0"/>
              </a:rPr>
              <a:t>New </a:t>
            </a:r>
            <a:r>
              <a:rPr lang="en-US" b="0" i="0" dirty="0">
                <a:solidFill>
                  <a:srgbClr val="486784"/>
                </a:solidFill>
                <a:effectLst/>
                <a:latin typeface="Lato" panose="020F0502020204030203" pitchFamily="34" charset="0"/>
                <a:hlinkClick r:id="rId5" tooltip="package delivery scams"/>
              </a:rPr>
              <a:t>package delivery scams</a:t>
            </a:r>
            <a:r>
              <a:rPr lang="en-US" b="0" i="0" dirty="0">
                <a:solidFill>
                  <a:srgbClr val="121212"/>
                </a:solidFill>
                <a:effectLst/>
                <a:latin typeface="Lato" panose="020F0502020204030203" pitchFamily="34" charset="0"/>
              </a:rPr>
              <a:t> include texts and phone calls purportedly from a professional-sounding delivery driver who can’t find your house.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Mier B"/>
                <a:cs typeface="Calibri"/>
                <a:sym typeface="Calibri"/>
              </a:rPr>
              <a:t>Out-of-stock item scam</a:t>
            </a:r>
          </a:p>
          <a:p>
            <a:pPr marL="0" indent="0">
              <a:buFont typeface="Arial" panose="020B0604020202020204" pitchFamily="34" charset="0"/>
              <a:buNone/>
            </a:pPr>
            <a:r>
              <a:rPr lang="en-US" b="0" i="0" dirty="0">
                <a:solidFill>
                  <a:srgbClr val="121212"/>
                </a:solidFill>
                <a:effectLst/>
                <a:latin typeface="Lato" panose="020F0502020204030203" pitchFamily="34" charset="0"/>
              </a:rPr>
              <a:t>Scammers often place fake ads on social media sites for products at too-good-to-be-true prices, take your order and payment info, then tell you the item’s not available right now. Your refund is on the way, they promise, but it never arrives. And you can’t reach anyone at the company about it.​​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40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dirty="0"/>
              <a:t>Puppy purchase scams</a:t>
            </a:r>
          </a:p>
          <a:p>
            <a:pPr marL="228600" indent="0">
              <a:buFont typeface="Arial" panose="020B0604020202020204" pitchFamily="34" charset="0"/>
              <a:buNone/>
            </a:pPr>
            <a:r>
              <a:rPr lang="en-US" sz="1200" dirty="0"/>
              <a:t>Scammers try to exploit dog lovers by offering cute puppies for sale online that don’t exist. </a:t>
            </a:r>
          </a:p>
          <a:p>
            <a:pPr>
              <a:buFont typeface="Arial" panose="020B0604020202020204" pitchFamily="34" charset="0"/>
              <a:buChar char="•"/>
            </a:pPr>
            <a:r>
              <a:rPr lang="en-US" sz="1200" b="1" dirty="0"/>
              <a:t>Check washing scams</a:t>
            </a:r>
          </a:p>
          <a:p>
            <a:pPr marL="228600" indent="0">
              <a:buFont typeface="Arial" panose="020B0604020202020204" pitchFamily="34" charset="0"/>
              <a:buNone/>
            </a:pPr>
            <a:r>
              <a:rPr lang="en-US" sz="1200" dirty="0"/>
              <a:t>Check washing scams is where crooks steal checks from mailboxes and bathe them in household chemicals to erase the original name and dollar amount, leaving blank spaces they can fill in. It’s possible to convert a $25 check to one for thousands of dollars.</a:t>
            </a:r>
          </a:p>
          <a:p>
            <a:pPr>
              <a:buFont typeface="Arial" panose="020B0604020202020204" pitchFamily="34" charset="0"/>
              <a:buChar char="•"/>
            </a:pPr>
            <a:r>
              <a:rPr lang="en-US" sz="1200" dirty="0"/>
              <a:t>QR code scams</a:t>
            </a:r>
          </a:p>
          <a:p>
            <a:pPr marL="228600" indent="0">
              <a:buFont typeface="Arial" panose="020B0604020202020204" pitchFamily="34" charset="0"/>
              <a:buNone/>
            </a:pPr>
            <a:r>
              <a:rPr lang="en-US" sz="1200" dirty="0"/>
              <a:t>Scammers send or put fake codes over barcodes or QR codes. The code add malicious code to your phone. </a:t>
            </a:r>
          </a:p>
          <a:p>
            <a:pPr>
              <a:buFont typeface="Arial" panose="020B0604020202020204" pitchFamily="34" charset="0"/>
              <a:buChar char="•"/>
            </a:pPr>
            <a:r>
              <a:rPr lang="en-US" sz="1200" b="1" dirty="0"/>
              <a:t>Amazon impostor emails, calls, and texts</a:t>
            </a:r>
          </a:p>
          <a:p>
            <a:pPr marL="228600" indent="0">
              <a:buFont typeface="Arial" panose="020B0604020202020204" pitchFamily="34" charset="0"/>
              <a:buNone/>
            </a:pPr>
            <a:r>
              <a:rPr lang="en-US" sz="1200" dirty="0"/>
              <a:t>Amazon scams are a type of impersonation scam in which fraudsters pose as Amazon representatives and trick you into sharing your personal identifiable information (PII), sending money, or giving up access to your Amazon account.</a:t>
            </a:r>
          </a:p>
          <a:p>
            <a:pPr>
              <a:buFont typeface="Arial" panose="020B0604020202020204" pitchFamily="34" charset="0"/>
              <a:buChar char="•"/>
            </a:pPr>
            <a:r>
              <a:rPr lang="en-US" sz="1200" b="1" dirty="0"/>
              <a:t>Crypto “recovery” scams</a:t>
            </a:r>
          </a:p>
          <a:p>
            <a:pPr marL="228600" indent="0">
              <a:buFont typeface="Arial" panose="020B0604020202020204" pitchFamily="34" charset="0"/>
              <a:buNone/>
            </a:pPr>
            <a:r>
              <a:rPr lang="en-US" sz="1200" dirty="0"/>
              <a:t>A crypto recovery scam is a type of advance-fee fraud. Recovery scams target victims who have already been harmed by other frauds. They ask victims to pay upfront for the chance of getting a larger sum of money later.</a:t>
            </a:r>
          </a:p>
          <a:p>
            <a:pPr>
              <a:buFont typeface="Arial" panose="020B0604020202020204" pitchFamily="34" charset="0"/>
              <a:buChar char="•"/>
            </a:pPr>
            <a:r>
              <a:rPr lang="en-US" sz="1200" b="1" dirty="0"/>
              <a:t>Tech support scams</a:t>
            </a:r>
          </a:p>
          <a:p>
            <a:pPr marL="228600" indent="0">
              <a:buFont typeface="Arial" panose="020B0604020202020204" pitchFamily="34" charset="0"/>
              <a:buNone/>
            </a:pPr>
            <a:r>
              <a:rPr lang="en-US" sz="1200" dirty="0"/>
              <a:t>A tech support scam is a type of fraud where scammers pose as tech support representatives from well-known companies. They use scare tactics to trick victims into paying for unnecessary services to fix non-existent problems</a:t>
            </a:r>
          </a:p>
          <a:p>
            <a:pPr>
              <a:buFont typeface="Arial" panose="020B0604020202020204" pitchFamily="34" charset="0"/>
              <a:buChar char="•"/>
            </a:pPr>
            <a:r>
              <a:rPr lang="en-US" sz="1200" b="1" dirty="0"/>
              <a:t>Rental apartment and home scams</a:t>
            </a:r>
          </a:p>
          <a:p>
            <a:pPr marL="228600" indent="0">
              <a:buFont typeface="Arial" panose="020B0604020202020204" pitchFamily="34" charset="0"/>
              <a:buNone/>
            </a:pPr>
            <a:r>
              <a:rPr lang="en-US" sz="1200" dirty="0"/>
              <a:t>Rental scams are schemes where someone pressures you to sign a lease or give a deposit for a rental that doesn't exist or isn't available</a:t>
            </a:r>
          </a:p>
          <a:p>
            <a:pPr marL="228600" indent="0">
              <a:buFont typeface="Arial" panose="020B0604020202020204" pitchFamily="34" charset="0"/>
              <a:buNone/>
            </a:pPr>
            <a:endParaRPr lang="en-US" sz="1200" dirty="0"/>
          </a:p>
          <a:p>
            <a:pPr>
              <a:buFont typeface="Arial" panose="020B0604020202020204" pitchFamily="34" charset="0"/>
              <a:buChar char="•"/>
            </a:pPr>
            <a:r>
              <a:rPr lang="en-US" sz="1200" b="1" dirty="0"/>
              <a:t>Daycare or childcare scams</a:t>
            </a:r>
          </a:p>
          <a:p>
            <a:pPr marL="228600" indent="0">
              <a:buFont typeface="Arial" panose="020B0604020202020204" pitchFamily="34" charset="0"/>
              <a:buNone/>
            </a:pPr>
            <a:r>
              <a:rPr lang="en-US" sz="1200" dirty="0"/>
              <a:t>Like rental scams just targeted to people needing child care.</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52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dirty="0"/>
              <a:t>Refund scams</a:t>
            </a:r>
          </a:p>
          <a:p>
            <a:pPr marL="228600" indent="0">
              <a:buFont typeface="Arial" panose="020B0604020202020204" pitchFamily="34" charset="0"/>
              <a:buNone/>
            </a:pPr>
            <a:r>
              <a:rPr lang="en-US" sz="1200" dirty="0"/>
              <a:t> A type of fraud that involves tricking you into giving money for a product or service that was not purchased, returned, or recalled.</a:t>
            </a:r>
          </a:p>
          <a:p>
            <a:pPr>
              <a:buFont typeface="Arial" panose="020B0604020202020204" pitchFamily="34" charset="0"/>
              <a:buChar char="•"/>
            </a:pPr>
            <a:r>
              <a:rPr lang="en-US" sz="1200" b="1" dirty="0"/>
              <a:t>Robocalls and scam texts</a:t>
            </a:r>
          </a:p>
          <a:p>
            <a:pPr marL="228600" indent="0">
              <a:buFont typeface="Arial" panose="020B0604020202020204" pitchFamily="34" charset="0"/>
              <a:buNone/>
            </a:pPr>
            <a:r>
              <a:rPr lang="en-US" sz="1200" dirty="0"/>
              <a:t>No explanation needed there.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Elder financial exploitation</a:t>
            </a:r>
          </a:p>
          <a:p>
            <a:pPr marL="0" indent="0">
              <a:buFont typeface="Arial" panose="020B0604020202020204" pitchFamily="34" charset="0"/>
              <a:buNone/>
            </a:pPr>
            <a:r>
              <a:rPr lang="en-US" sz="1200" b="0" i="0" kern="1200" dirty="0">
                <a:solidFill>
                  <a:schemeClr val="tx1"/>
                </a:solidFill>
                <a:effectLst/>
                <a:latin typeface="+mn-lt"/>
                <a:ea typeface="+mn-ea"/>
                <a:cs typeface="+mn-cs"/>
              </a:rPr>
              <a:t>Elder financial exploitation is the illegal or improper use of an older adult’s funds, property, or assets.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Foreclosure relief scam</a:t>
            </a:r>
          </a:p>
          <a:p>
            <a:pPr mar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Foreclosure relief and mortgage loan modification scams are schemes to take your money or your house—often by making a false promise of saving you from foreclosure. </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Fraud by fiduciaries</a:t>
            </a:r>
          </a:p>
          <a:p>
            <a:pPr marL="0" indent="0">
              <a:buFont typeface="Arial" panose="020B0604020202020204" pitchFamily="34" charset="0"/>
              <a:buNone/>
            </a:pPr>
            <a:r>
              <a:rPr lang="en-US" sz="1200" b="0" i="0" kern="1200" dirty="0">
                <a:solidFill>
                  <a:schemeClr val="tx1"/>
                </a:solidFill>
                <a:effectLst/>
                <a:latin typeface="+mn-lt"/>
                <a:ea typeface="+mn-ea"/>
                <a:cs typeface="+mn-cs"/>
              </a:rPr>
              <a:t>When a fiduciary spends the money for his or her own benefit, that may be fraud.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Identity theft</a:t>
            </a:r>
          </a:p>
          <a:p>
            <a:pPr marL="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Identity theft occurs when someone steals your identity to commit fraud.</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Imposter and Government scams</a:t>
            </a:r>
          </a:p>
          <a:p>
            <a:pPr marL="0" indent="0">
              <a:buFont typeface="Arial" panose="020B0604020202020204" pitchFamily="34" charset="0"/>
              <a:buNone/>
            </a:pPr>
            <a:r>
              <a:rPr lang="en-US" sz="1200" b="0" i="0" kern="1200" dirty="0">
                <a:solidFill>
                  <a:schemeClr val="tx1"/>
                </a:solidFill>
                <a:effectLst/>
                <a:latin typeface="+mn-lt"/>
                <a:ea typeface="+mn-ea"/>
                <a:cs typeface="+mn-cs"/>
              </a:rPr>
              <a:t>Imposter scammers try to convince you to send money by pretending to be someone you know or trust like a sheriff, local, state, or federal government employee, or charity organization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Mail fraud</a:t>
            </a:r>
          </a:p>
          <a:p>
            <a:pPr marL="0" indent="0">
              <a:buFont typeface="Arial" panose="020B0604020202020204" pitchFamily="34" charset="0"/>
              <a:buNone/>
            </a:pPr>
            <a:r>
              <a:rPr lang="en-US" sz="1200" b="0" i="0" kern="1200" dirty="0">
                <a:solidFill>
                  <a:schemeClr val="tx1"/>
                </a:solidFill>
                <a:effectLst/>
                <a:latin typeface="+mn-lt"/>
                <a:ea typeface="+mn-ea"/>
                <a:cs typeface="+mn-cs"/>
              </a:rPr>
              <a:t>Mail fraud letters look real but the promises are fake.</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595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t>Phishing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Fraudulent e-mails and websites meant to steal data</a:t>
            </a:r>
            <a:endParaRPr lang="en-US" sz="12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t>Smishing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Fraudulent text messages meant to trick  you into revealing data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dirty="0"/>
              <a:t>Vishing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Fraudulent phone calls that induce you to reveal personal information.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Spoofing</a:t>
            </a:r>
          </a:p>
          <a:p>
            <a:pPr marL="0" indent="0">
              <a:buFont typeface="Arial" panose="020B0604020202020204" pitchFamily="34" charset="0"/>
              <a:buNone/>
            </a:pPr>
            <a:r>
              <a:rPr lang="en-US" sz="1200" b="0" i="0" kern="1200" dirty="0">
                <a:solidFill>
                  <a:schemeClr val="tx1"/>
                </a:solidFill>
                <a:effectLst/>
                <a:latin typeface="+mn-lt"/>
                <a:ea typeface="+mn-ea"/>
                <a:cs typeface="+mn-cs"/>
              </a:rPr>
              <a:t>Spoofing occurs when a caller disguises the information shown on your caller ID.</a:t>
            </a:r>
          </a:p>
          <a:p>
            <a:pPr>
              <a:buFont typeface="Arial" panose="020B0604020202020204" pitchFamily="34" charset="0"/>
              <a:buChar char="•"/>
            </a:pPr>
            <a:r>
              <a:rPr lang="en-US" sz="1200" b="1" dirty="0"/>
              <a:t>Wire or money transfer fraud</a:t>
            </a:r>
          </a:p>
          <a:p>
            <a:pPr marL="228600" indent="0">
              <a:buFont typeface="Arial" panose="020B0604020202020204" pitchFamily="34" charset="0"/>
              <a:buNone/>
            </a:pPr>
            <a:r>
              <a:rPr lang="en-US" sz="1200" dirty="0"/>
              <a:t>Some scammers trick you into wiring or transferring money to steal from you.</a:t>
            </a:r>
          </a:p>
          <a:p>
            <a:pPr>
              <a:buFont typeface="Arial" panose="020B0604020202020204" pitchFamily="34" charset="0"/>
              <a:buChar char="•"/>
            </a:pPr>
            <a:r>
              <a:rPr lang="en-US" sz="1200" b="1" dirty="0"/>
              <a:t>Romance Scams</a:t>
            </a:r>
          </a:p>
          <a:p>
            <a:pPr marL="228600" indent="0">
              <a:buFont typeface="Arial" panose="020B0604020202020204" pitchFamily="34" charset="0"/>
              <a:buNone/>
            </a:pPr>
            <a:r>
              <a:rPr lang="en-US" sz="1200" dirty="0"/>
              <a:t>A romance scam is when a new love interest tricks you into falling for them when they really just want your money.</a:t>
            </a:r>
          </a:p>
          <a:p>
            <a:pPr>
              <a:buFont typeface="Arial" panose="020B0604020202020204" pitchFamily="34" charset="0"/>
              <a:buChar char="•"/>
            </a:pPr>
            <a:r>
              <a:rPr lang="en-US" sz="1200" b="1" dirty="0"/>
              <a:t>Lottery and Prize Scams</a:t>
            </a:r>
          </a:p>
          <a:p>
            <a:pPr marL="228600" indent="0">
              <a:buFont typeface="Arial" panose="020B0604020202020204" pitchFamily="34" charset="0"/>
              <a:buNone/>
            </a:pPr>
            <a:r>
              <a:rPr lang="en-US" sz="1200" dirty="0"/>
              <a:t>In a lottery or prize scam, the scammers may call or email to tell you that you’ve won a prize through a lottery or sweepstakes and then ask you to pay an upfront payment for fees and taxes. </a:t>
            </a:r>
          </a:p>
          <a:p>
            <a:pPr>
              <a:buFont typeface="Arial" panose="020B0604020202020204" pitchFamily="34" charset="0"/>
              <a:buChar char="•"/>
            </a:pPr>
            <a:r>
              <a:rPr lang="en-US" sz="1200" b="1" dirty="0"/>
              <a:t>Charity Scams</a:t>
            </a:r>
          </a:p>
          <a:p>
            <a:pPr marL="228600" indent="0">
              <a:buFont typeface="Arial" panose="020B0604020202020204" pitchFamily="34" charset="0"/>
              <a:buNone/>
            </a:pPr>
            <a:r>
              <a:rPr lang="en-US" sz="1200" dirty="0"/>
              <a:t>A charity scam is when a thief poses as a real charity or makes up the name of a charity that sounds real in order to get money from you.</a:t>
            </a:r>
          </a:p>
          <a:p>
            <a:pPr>
              <a:buFont typeface="Arial" panose="020B0604020202020204" pitchFamily="34" charset="0"/>
              <a:buChar char="•"/>
            </a:pPr>
            <a:r>
              <a:rPr lang="en-US" sz="1200" b="1" dirty="0"/>
              <a:t>VA Benefit Scams</a:t>
            </a:r>
          </a:p>
          <a:p>
            <a:pPr marL="228600" indent="0">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Servicemembers are scammed for their benefits by scammers</a:t>
            </a:r>
            <a:endParaRPr lang="en-US" sz="1200" dirty="0"/>
          </a:p>
          <a:p>
            <a:pPr>
              <a:buFont typeface="Arial" panose="020B0604020202020204" pitchFamily="34" charset="0"/>
              <a:buChar char="•"/>
            </a:pPr>
            <a:r>
              <a:rPr lang="en-US" sz="1200" b="1" dirty="0"/>
              <a:t>Debt Collection and Debt Settlement Scams</a:t>
            </a:r>
          </a:p>
          <a:p>
            <a:pPr marL="228600" indent="0">
              <a:buFont typeface="Arial" panose="020B0604020202020204" pitchFamily="34" charset="0"/>
              <a:buNone/>
            </a:pPr>
            <a:r>
              <a:rPr lang="en-US" sz="1200" dirty="0"/>
              <a:t>Scammers who pose as debt collectors to get you to pay for debts you don't owe or ones you’ve already been paid.</a:t>
            </a:r>
          </a:p>
          <a:p>
            <a:pPr marL="228600" indent="0">
              <a:buFont typeface="Arial" panose="020B0604020202020204" pitchFamily="34" charset="0"/>
              <a:buNone/>
            </a:pPr>
            <a:endParaRPr lang="en-US" sz="1200" dirty="0"/>
          </a:p>
          <a:p>
            <a:pPr marL="228600" indent="0">
              <a:buFont typeface="Arial" panose="020B0604020202020204" pitchFamily="34" charset="0"/>
              <a:buNone/>
            </a:pPr>
            <a:r>
              <a:rPr lang="en-US" sz="1200" dirty="0"/>
              <a:t>And</a:t>
            </a:r>
          </a:p>
          <a:p>
            <a:pPr marL="228600" indent="0">
              <a:buFont typeface="Arial" panose="020B0604020202020204" pitchFamily="34" charset="0"/>
              <a:buNone/>
            </a:pPr>
            <a:endParaRPr lang="en-US" sz="1200" dirty="0"/>
          </a:p>
          <a:p>
            <a:pPr marL="228600" indent="0">
              <a:buFont typeface="Arial" panose="020B0604020202020204" pitchFamily="34" charset="0"/>
              <a:buNone/>
            </a:pPr>
            <a:r>
              <a:rPr lang="en-US" sz="1200" dirty="0"/>
              <a:t>Debt settlement or relief companies often promise to renegotiate, settle, or in some way change the terms of a person's debt to a creditor or debt collector.</a:t>
            </a:r>
          </a:p>
          <a:p>
            <a:pPr marL="22860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16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Calibri"/>
                <a:ea typeface="Calibri"/>
                <a:cs typeface="Calibri"/>
                <a:sym typeface="Calibri"/>
              </a:rPr>
              <a:t>Unemployment benefits scams: </a:t>
            </a:r>
            <a:r>
              <a:rPr lang="en-US" sz="1200" b="0" i="0" u="none" strike="noStrike" cap="none" dirty="0">
                <a:solidFill>
                  <a:schemeClr val="dk1"/>
                </a:solidFill>
                <a:effectLst/>
                <a:latin typeface="Calibri"/>
                <a:ea typeface="Calibri"/>
                <a:cs typeface="Calibri"/>
                <a:sym typeface="Calibri"/>
              </a:rPr>
              <a:t>Scammers are fraudulently filing unemployment claims using stolen personal identity information. According to the FTC, this type of scam rose a whopping 2,920% in 2020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Calibri"/>
                <a:ea typeface="Calibri"/>
                <a:cs typeface="Calibri"/>
                <a:sym typeface="Calibri"/>
              </a:rPr>
              <a:t>Errand Helper Scams: </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Scammers offer help with errands, then run off with the money</a:t>
            </a:r>
          </a:p>
          <a:p>
            <a:pPr>
              <a:buFont typeface="Arial" panose="020B0604020202020204" pitchFamily="34" charset="0"/>
              <a:buChar char="•"/>
            </a:pPr>
            <a:endParaRPr lang="en-US" sz="1200" b="1" dirty="0"/>
          </a:p>
          <a:p>
            <a:pPr lvl="0">
              <a:buFont typeface="Arial" panose="020B0604020202020204" pitchFamily="34" charset="0"/>
              <a:buChar char="•"/>
            </a:pPr>
            <a:r>
              <a:rPr lang="en-US" sz="1200" b="1" dirty="0"/>
              <a:t>Coronavirus Scams</a:t>
            </a:r>
          </a:p>
          <a:p>
            <a:pPr marL="228600" lvl="0" indent="0">
              <a:buFont typeface="Arial" panose="020B0604020202020204" pitchFamily="34" charset="0"/>
              <a:buNone/>
            </a:pPr>
            <a:r>
              <a:rPr lang="en-US" sz="1200" dirty="0"/>
              <a:t>Fake coronavirus-related charities, treatments, test kits, vaccine cards, medical devices, benefits, etc.</a:t>
            </a: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20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829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In cases of mortgage scams , scammers often promise one of three things, there could be more, but these three are red flags: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algn="l"/>
            <a:r>
              <a:rPr lang="en-US" b="1" i="0" dirty="0">
                <a:solidFill>
                  <a:srgbClr val="1C1B1A"/>
                </a:solidFill>
                <a:effectLst/>
                <a:latin typeface="RocketSans"/>
              </a:rPr>
              <a:t>‘Too Good To Be True’ Interest Rates</a:t>
            </a:r>
          </a:p>
          <a:p>
            <a:pPr algn="l"/>
            <a:r>
              <a:rPr lang="en-US" b="0" i="0" u="none" strike="noStrike" dirty="0">
                <a:solidFill>
                  <a:srgbClr val="603AA1"/>
                </a:solidFill>
                <a:effectLst/>
                <a:latin typeface="RocketSans"/>
                <a:hlinkClick r:id="rId3"/>
              </a:rPr>
              <a:t>Mortgage rates</a:t>
            </a:r>
            <a:r>
              <a:rPr lang="en-US" b="0" i="0" dirty="0">
                <a:solidFill>
                  <a:srgbClr val="1C1B1A"/>
                </a:solidFill>
                <a:effectLst/>
                <a:latin typeface="RocketSans"/>
              </a:rPr>
              <a:t> that are noticeably lower than market interest rates are typically a sign of various hidden fees or even a bait-and-switch tactic. Predatory lenders may try to tell you that you no longer qualify for the advertised rate, or tack on additional fees after locking in the original rate if they think they can get away with it.</a:t>
            </a:r>
          </a:p>
          <a:p>
            <a:pPr algn="l"/>
            <a:endParaRPr lang="en-US" b="1" i="0" dirty="0">
              <a:solidFill>
                <a:srgbClr val="1C1B1A"/>
              </a:solidFill>
              <a:effectLst/>
              <a:latin typeface="RocketSans"/>
            </a:endParaRPr>
          </a:p>
          <a:p>
            <a:pPr algn="l"/>
            <a:r>
              <a:rPr lang="en-US" b="1" i="0" dirty="0">
                <a:solidFill>
                  <a:srgbClr val="1C1B1A"/>
                </a:solidFill>
                <a:effectLst/>
                <a:latin typeface="RocketSans"/>
              </a:rPr>
              <a:t>Your Credit Score Doesn’t Matter</a:t>
            </a:r>
          </a:p>
          <a:p>
            <a:pPr algn="l"/>
            <a:r>
              <a:rPr lang="en-US" b="0" i="0" dirty="0">
                <a:solidFill>
                  <a:srgbClr val="1C1B1A"/>
                </a:solidFill>
                <a:effectLst/>
                <a:latin typeface="RocketSans"/>
              </a:rPr>
              <a:t>Your </a:t>
            </a:r>
            <a:r>
              <a:rPr lang="en-US" b="0" i="0" u="none" strike="noStrike" dirty="0">
                <a:solidFill>
                  <a:srgbClr val="603AA1"/>
                </a:solidFill>
                <a:effectLst/>
                <a:latin typeface="RocketSans"/>
                <a:hlinkClick r:id="rId4"/>
              </a:rPr>
              <a:t>credit score</a:t>
            </a:r>
            <a:r>
              <a:rPr lang="en-US" b="0" i="0" dirty="0">
                <a:solidFill>
                  <a:srgbClr val="1C1B1A"/>
                </a:solidFill>
                <a:effectLst/>
                <a:latin typeface="RocketSans"/>
              </a:rPr>
              <a:t> will always affect your mortgage rate, without exception. If you’re being offered a home loan that states this score won’t affect the mortgage, be wary. These tactics are typically schemes that prey on low-income borrowers and generally come with undesirable terms.</a:t>
            </a:r>
          </a:p>
          <a:p>
            <a:pPr algn="l"/>
            <a:endParaRPr lang="en-US" b="0" i="0" dirty="0">
              <a:solidFill>
                <a:srgbClr val="1C1B1A"/>
              </a:solidFill>
              <a:effectLst/>
              <a:latin typeface="RocketSan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rgbClr val="1C1B1A"/>
                </a:solidFill>
                <a:effectLst/>
                <a:latin typeface="RocketSans"/>
                <a:cs typeface="Calibri"/>
                <a:sym typeface="Calibri"/>
              </a:rPr>
              <a:t>Excessive loan costs</a:t>
            </a:r>
            <a:r>
              <a:rPr lang="en-US" b="1" i="0" dirty="0">
                <a:solidFill>
                  <a:srgbClr val="1C1B1A"/>
                </a:solidFill>
                <a:effectLst/>
                <a:latin typeface="RocketSans"/>
              </a:rPr>
              <a:t>/</a:t>
            </a:r>
            <a:r>
              <a:rPr lang="en-US" b="1" i="0" dirty="0">
                <a:solidFill>
                  <a:srgbClr val="111111"/>
                </a:solidFill>
                <a:effectLst/>
                <a:latin typeface="Cabin-semi-bold"/>
              </a:rPr>
              <a:t>Not taking into account your ability to pay</a:t>
            </a:r>
          </a:p>
          <a:p>
            <a:pPr algn="l"/>
            <a:endParaRPr lang="en-US" b="1" i="0" dirty="0">
              <a:solidFill>
                <a:srgbClr val="1C1B1A"/>
              </a:solidFill>
              <a:effectLst/>
              <a:latin typeface="RocketSans"/>
            </a:endParaRPr>
          </a:p>
          <a:p>
            <a:pPr algn="l"/>
            <a:r>
              <a:rPr lang="en-US" b="0" i="0" dirty="0">
                <a:solidFill>
                  <a:srgbClr val="1C1B1A"/>
                </a:solidFill>
                <a:effectLst/>
                <a:latin typeface="RocketSans"/>
              </a:rPr>
              <a:t>A mortgage payment should remain under 28% of your monthly income.</a:t>
            </a:r>
            <a:r>
              <a:rPr lang="en-US" b="0" i="0" u="none" strike="noStrike" baseline="30000" dirty="0">
                <a:solidFill>
                  <a:srgbClr val="603AA1"/>
                </a:solidFill>
                <a:effectLst/>
                <a:latin typeface="RocketSans"/>
                <a:hlinkClick r:id="rId5"/>
              </a:rPr>
              <a:t>3</a:t>
            </a:r>
            <a:r>
              <a:rPr lang="en-US" b="0" i="0" dirty="0">
                <a:solidFill>
                  <a:srgbClr val="1C1B1A"/>
                </a:solidFill>
                <a:effectLst/>
                <a:latin typeface="RocketSans"/>
              </a:rPr>
              <a:t> The higher your </a:t>
            </a:r>
            <a:r>
              <a:rPr lang="en-US" b="0" i="0" u="none" strike="noStrike" dirty="0">
                <a:solidFill>
                  <a:srgbClr val="603AA1"/>
                </a:solidFill>
                <a:effectLst/>
                <a:latin typeface="RocketSans"/>
                <a:hlinkClick r:id="rId6"/>
              </a:rPr>
              <a:t>debt-to-income ratio (DTI)</a:t>
            </a:r>
            <a:r>
              <a:rPr lang="en-US" b="0" i="0" dirty="0">
                <a:solidFill>
                  <a:srgbClr val="1C1B1A"/>
                </a:solidFill>
                <a:effectLst/>
                <a:latin typeface="RocketSans"/>
              </a:rPr>
              <a:t>, the riskier you are for a mortgage lender. If your lender is recommending a </a:t>
            </a:r>
            <a:r>
              <a:rPr lang="en-US" b="0" i="0" u="none" strike="noStrike" dirty="0">
                <a:solidFill>
                  <a:srgbClr val="603AA1"/>
                </a:solidFill>
                <a:effectLst/>
                <a:latin typeface="RocketSans"/>
                <a:hlinkClick r:id="rId7"/>
              </a:rPr>
              <a:t>type of home</a:t>
            </a:r>
            <a:r>
              <a:rPr lang="en-US" b="0" i="0" dirty="0">
                <a:solidFill>
                  <a:srgbClr val="1C1B1A"/>
                </a:solidFill>
                <a:effectLst/>
                <a:latin typeface="RocketSans"/>
              </a:rPr>
              <a:t> that requires a loan larger than 28% of your disposable income, be wary.</a:t>
            </a:r>
          </a:p>
          <a:p>
            <a:pPr algn="l"/>
            <a:endParaRPr lang="en-US" b="0" i="0" dirty="0">
              <a:solidFill>
                <a:srgbClr val="1C1B1A"/>
              </a:solidFill>
              <a:effectLst/>
              <a:latin typeface="RocketSans"/>
            </a:endParaRPr>
          </a:p>
          <a:p>
            <a:pPr algn="l"/>
            <a:r>
              <a:rPr lang="en-US" b="1" i="0" dirty="0">
                <a:solidFill>
                  <a:srgbClr val="1C1B1A"/>
                </a:solidFill>
                <a:effectLst/>
                <a:latin typeface="RocketSans"/>
              </a:rPr>
              <a:t>Income or home value inflation</a:t>
            </a:r>
          </a:p>
          <a:p>
            <a:pPr algn="l"/>
            <a:r>
              <a:rPr lang="en-US" b="0" i="0" dirty="0">
                <a:solidFill>
                  <a:srgbClr val="1C1B1A"/>
                </a:solidFill>
                <a:effectLst/>
                <a:latin typeface="RocketSans"/>
              </a:rPr>
              <a:t>Overvalued property creates risk for legitimate mortgage lenders by generating an inaccurate resale valuation or an inflated borrower income that will be difficult to pay off with existing income.  Overstating income can out your ability to repay at risk and in some places is a crime.</a:t>
            </a:r>
          </a:p>
          <a:p>
            <a:pPr algn="l"/>
            <a:endParaRPr lang="en-US" b="0" i="0" dirty="0">
              <a:solidFill>
                <a:srgbClr val="1C1B1A"/>
              </a:solidFill>
              <a:effectLst/>
              <a:latin typeface="RocketSans"/>
            </a:endParaRPr>
          </a:p>
          <a:p>
            <a:pPr algn="l"/>
            <a:r>
              <a:rPr lang="en-US" b="1" i="0" dirty="0">
                <a:solidFill>
                  <a:srgbClr val="1C1B1A"/>
                </a:solidFill>
                <a:effectLst/>
                <a:latin typeface="RocketSans"/>
              </a:rPr>
              <a:t>Your Loan Estimate Isn’t Honored</a:t>
            </a:r>
          </a:p>
          <a:p>
            <a:pPr algn="l"/>
            <a:r>
              <a:rPr lang="en-US" b="0" i="0" dirty="0">
                <a:solidFill>
                  <a:srgbClr val="111111"/>
                </a:solidFill>
                <a:effectLst/>
                <a:latin typeface="SourceSansPro"/>
              </a:rPr>
              <a:t>Within three business days of receiving your mortgage application, a lender must provide a </a:t>
            </a:r>
            <a:r>
              <a:rPr lang="en-US" b="0" i="0" u="sng" dirty="0">
                <a:solidFill>
                  <a:srgbClr val="2C40D0"/>
                </a:solidFill>
                <a:effectLst/>
                <a:latin typeface="SourceSansPro"/>
                <a:hlinkClick r:id="rId8"/>
              </a:rPr>
              <a:t>good faith estimate (GFE)</a:t>
            </a:r>
            <a:r>
              <a:rPr lang="en-US" b="0" i="0" dirty="0">
                <a:solidFill>
                  <a:srgbClr val="111111"/>
                </a:solidFill>
                <a:effectLst/>
                <a:latin typeface="SourceSansPro"/>
              </a:rPr>
              <a:t>.</a:t>
            </a:r>
            <a:r>
              <a:rPr lang="en-US" b="0" i="0" u="none" strike="noStrike" dirty="0">
                <a:solidFill>
                  <a:srgbClr val="0000EE"/>
                </a:solidFill>
                <a:effectLst/>
                <a:latin typeface="SourceSansPro"/>
              </a:rPr>
              <a:t>8</a:t>
            </a:r>
            <a:r>
              <a:rPr lang="en-US" b="0" i="0" dirty="0">
                <a:solidFill>
                  <a:srgbClr val="111111"/>
                </a:solidFill>
                <a:effectLst/>
                <a:latin typeface="SourceSansPro"/>
              </a:rPr>
              <a:t> The GFE provides you with basic information about the loan including estimated costs of the loan. The estimate comes on a standardized form issued by the </a:t>
            </a:r>
            <a:r>
              <a:rPr lang="en-US" b="0" i="0" u="sng" dirty="0">
                <a:solidFill>
                  <a:srgbClr val="2C40D0"/>
                </a:solidFill>
                <a:effectLst/>
                <a:latin typeface="SourceSansPro"/>
                <a:hlinkClick r:id="rId9"/>
              </a:rPr>
              <a:t>U.S. Department of Housing and Urban Development (HUD)</a:t>
            </a:r>
            <a:r>
              <a:rPr lang="en-US" b="0" i="0" dirty="0">
                <a:solidFill>
                  <a:srgbClr val="111111"/>
                </a:solidFill>
                <a:effectLst/>
                <a:latin typeface="SourceSansPro"/>
              </a:rPr>
              <a:t>.</a:t>
            </a:r>
            <a:r>
              <a:rPr lang="en-US" b="0" i="0" u="none" strike="noStrike" dirty="0">
                <a:solidFill>
                  <a:srgbClr val="0000EE"/>
                </a:solidFill>
                <a:effectLst/>
                <a:latin typeface="SourceSansPro"/>
              </a:rPr>
              <a:t>9</a:t>
            </a:r>
            <a:r>
              <a:rPr lang="en-US" b="0" i="0" dirty="0">
                <a:solidFill>
                  <a:srgbClr val="111111"/>
                </a:solidFill>
                <a:effectLst/>
                <a:latin typeface="SourceSansPro"/>
              </a:rPr>
              <a:t> If it comes on any other form, or you don't receive the GFE within three days, don't work with that company.</a:t>
            </a:r>
          </a:p>
          <a:p>
            <a:pPr algn="l"/>
            <a:endParaRPr lang="en-US" b="0" i="0" dirty="0">
              <a:solidFill>
                <a:srgbClr val="1C1B1A"/>
              </a:solidFill>
              <a:effectLst/>
              <a:latin typeface="RocketSans"/>
            </a:endParaRPr>
          </a:p>
          <a:p>
            <a:pPr algn="l"/>
            <a:r>
              <a:rPr lang="en-US" b="0" i="0" dirty="0">
                <a:solidFill>
                  <a:srgbClr val="1C1B1A"/>
                </a:solidFill>
                <a:effectLst/>
                <a:latin typeface="RocketSans"/>
              </a:rPr>
              <a:t>Under the </a:t>
            </a:r>
            <a:r>
              <a:rPr lang="en-US" b="0" i="0" u="none" strike="noStrike" dirty="0">
                <a:solidFill>
                  <a:srgbClr val="603AA1"/>
                </a:solidFill>
                <a:effectLst/>
                <a:latin typeface="RocketSans"/>
                <a:hlinkClick r:id="rId10"/>
              </a:rPr>
              <a:t>Real Estate Settlement Procedures Act (RESPA)</a:t>
            </a:r>
            <a:r>
              <a:rPr lang="en-US" b="0" i="0" dirty="0">
                <a:solidFill>
                  <a:srgbClr val="1C1B1A"/>
                </a:solidFill>
                <a:effectLst/>
                <a:latin typeface="RocketSans"/>
              </a:rPr>
              <a:t>, mortgage lenders are required to honor the Loan Estimate within the relative tolerance level. If these estimates aren’t honored outside of changed circumstances, be wary of predatory lending.</a:t>
            </a:r>
          </a:p>
          <a:p>
            <a:pPr algn="l"/>
            <a:endParaRPr lang="en-US" b="0" i="0" dirty="0">
              <a:solidFill>
                <a:srgbClr val="1C1B1A"/>
              </a:solidFill>
              <a:effectLst/>
              <a:latin typeface="RocketSan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solidFill>
                  <a:srgbClr val="1C1B1A"/>
                </a:solidFill>
                <a:effectLst/>
                <a:latin typeface="RocketSans"/>
              </a:rPr>
              <a:t>Penalties For Prepayment/</a:t>
            </a:r>
            <a:r>
              <a:rPr lang="en-US" sz="1200" b="1" dirty="0"/>
              <a:t>Surprise fees</a:t>
            </a:r>
          </a:p>
          <a:p>
            <a:pPr algn="l"/>
            <a:r>
              <a:rPr lang="en-US" b="0" i="0" dirty="0">
                <a:solidFill>
                  <a:srgbClr val="1C1B1A"/>
                </a:solidFill>
                <a:effectLst/>
                <a:latin typeface="RocketSans"/>
              </a:rPr>
              <a:t>A prepayment penalty is charged for paying off your mortgage too quickly or for refinancing. While prepayment penalties can offer lower overall interest rates, oftentimes, they’re hidden in the fine print of agreements. As a result, many borrowers don’t realize the stipulations of the penalties and are hit down the line with fees. Generally, these penalties are included as a way for lenders to make money on interest payments at the expense of the borrower.</a:t>
            </a:r>
          </a:p>
          <a:p>
            <a:pPr algn="l"/>
            <a:endParaRPr lang="en-US" b="0" i="0" dirty="0">
              <a:solidFill>
                <a:srgbClr val="1C1B1A"/>
              </a:solidFill>
              <a:effectLst/>
              <a:latin typeface="RocketSans"/>
            </a:endParaRPr>
          </a:p>
          <a:p>
            <a:pPr marL="457200" marR="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rgbClr val="1C1B1A"/>
                </a:solidFill>
                <a:effectLst/>
                <a:latin typeface="RocketSans"/>
                <a:cs typeface="Calibri"/>
                <a:sym typeface="Calibri"/>
              </a:rPr>
              <a:t>Identity Theft/Spoof Scams</a:t>
            </a:r>
          </a:p>
          <a:p>
            <a:pPr algn="l"/>
            <a:r>
              <a:rPr lang="en-US" b="0" i="0" dirty="0">
                <a:solidFill>
                  <a:srgbClr val="111111"/>
                </a:solidFill>
                <a:effectLst/>
                <a:latin typeface="SourceSansPro"/>
              </a:rPr>
              <a:t>Scammers are increasingly targeting real estate professionals, seeking to compromise their email in order to monitor email correspondences with clients and identify upcoming real estate transactions. During the closing process, scammers send spoofed emails to homebuyers – posing as the real estate agent, settlement agent, legal representative or another trusted individuals – with false instructions for wiring closing funds.</a:t>
            </a:r>
            <a:endParaRPr lang="en-US" b="0" i="0" dirty="0">
              <a:solidFill>
                <a:srgbClr val="1C1B1A"/>
              </a:solidFill>
              <a:effectLst/>
              <a:latin typeface="RocketSan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64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p>
          <a:p>
            <a:pPr marL="0" indent="0">
              <a:buNone/>
            </a:pPr>
            <a:r>
              <a:rPr lang="en-US" sz="1200" b="1" dirty="0"/>
              <a:t>Look out for Veteran Benefits Scams. Especially on things like the GI Bill scams, funerals, pensions and Pact Act Claim Sharks.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Veterans, or surviving spouses who are eligible for a veteran’s pension, may be eligible for the Aid and Attendance benefit. This benefit may be granted if the individual needs help with activities of daily living, is bedridden, is a patient in a nursing home, or has certain vision limitations.</a:t>
            </a:r>
          </a:p>
          <a:p>
            <a:pPr marL="171450" indent="-171450">
              <a:buFont typeface="Arial" panose="020B0604020202020204" pitchFamily="34" charset="0"/>
              <a:buChar char="•"/>
            </a:pPr>
            <a:endParaRPr lang="en-US" sz="1200" b="0" i="0" u="none" strike="noStrike" kern="1200" cap="none" dirty="0">
              <a:solidFill>
                <a:schemeClr val="dk1"/>
              </a:solidFill>
              <a:effectLst/>
              <a:latin typeface="Calibri"/>
              <a:ea typeface="+mn-ea"/>
              <a:cs typeface="Calibri"/>
              <a:sym typeface="Calibri"/>
            </a:endParaRPr>
          </a:p>
          <a:p>
            <a:pPr marL="0" indent="0">
              <a:buFont typeface="Arial" panose="020B0604020202020204" pitchFamily="34" charset="0"/>
              <a:buNone/>
            </a:pPr>
            <a:endParaRPr lang="en-US" sz="1200" b="0" i="0" u="none" strike="noStrike" kern="1200" cap="none" dirty="0">
              <a:solidFill>
                <a:schemeClr val="dk1"/>
              </a:solidFill>
              <a:effectLst/>
              <a:latin typeface="Calibri"/>
              <a:ea typeface="+mn-ea"/>
              <a:cs typeface="Calibri"/>
              <a:sym typeface="Calibri"/>
            </a:endParaRPr>
          </a:p>
          <a:p>
            <a:pPr marL="0" indent="0">
              <a:buFont typeface="Arial" panose="020B0604020202020204" pitchFamily="34" charset="0"/>
              <a:buNone/>
            </a:pPr>
            <a:r>
              <a:rPr lang="en-US" sz="1200" b="1" i="0" u="none" strike="noStrike" kern="1200" cap="none" dirty="0">
                <a:solidFill>
                  <a:schemeClr val="dk1"/>
                </a:solidFill>
                <a:effectLst/>
                <a:latin typeface="Calibri"/>
                <a:ea typeface="+mn-ea"/>
                <a:cs typeface="Calibri"/>
                <a:sym typeface="Calibri"/>
              </a:rPr>
              <a:t>Veterans benefit fees usually always involve:</a:t>
            </a:r>
          </a:p>
          <a:p>
            <a:pPr marL="171450" indent="-171450">
              <a:buFont typeface="Arial" panose="020B0604020202020204" pitchFamily="34" charset="0"/>
              <a:buChar char="•"/>
            </a:pPr>
            <a:endParaRPr lang="en-US" sz="1200" b="1" i="0" u="none" strike="noStrike" kern="1200" cap="none" dirty="0">
              <a:solidFill>
                <a:schemeClr val="dk1"/>
              </a:solidFill>
              <a:effectLst/>
              <a:latin typeface="Calibri"/>
              <a:ea typeface="+mn-ea"/>
              <a:cs typeface="Calibri"/>
              <a:sym typeface="Calibri"/>
            </a:endParaRPr>
          </a:p>
          <a:p>
            <a:pPr marL="342900" indent="-342900">
              <a:spcAft>
                <a:spcPts val="600"/>
              </a:spcAft>
              <a:buFont typeface="Arial" panose="020B0604020202020204" pitchFamily="34" charset="0"/>
              <a:buChar char="•"/>
            </a:pPr>
            <a:r>
              <a:rPr lang="en-US" b="1" dirty="0"/>
              <a:t>Offers to file an application to get you benefits or increase your pension for a fee</a:t>
            </a:r>
          </a:p>
          <a:p>
            <a:pPr marL="342900" indent="-342900">
              <a:spcAft>
                <a:spcPts val="600"/>
              </a:spcAft>
              <a:buFont typeface="Arial" panose="020B0604020202020204" pitchFamily="34" charset="0"/>
              <a:buChar char="•"/>
            </a:pPr>
            <a:r>
              <a:rPr lang="en-US" b="1" dirty="0"/>
              <a:t>Claims to get you benefits faster for a fee</a:t>
            </a:r>
          </a:p>
          <a:p>
            <a:pPr marL="342900" indent="-342900">
              <a:spcAft>
                <a:spcPts val="600"/>
              </a:spcAft>
              <a:buFont typeface="Arial" panose="020B0604020202020204" pitchFamily="34" charset="0"/>
              <a:buChar char="•"/>
            </a:pPr>
            <a:r>
              <a:rPr lang="en-US" b="1" dirty="0"/>
              <a:t>Advice to move your money so you’ll qualify for benefits</a:t>
            </a:r>
          </a:p>
          <a:p>
            <a:pPr marL="0" indent="0">
              <a:buFont typeface="Arial" panose="020B0604020202020204" pitchFamily="34" charset="0"/>
              <a:buNone/>
            </a:pPr>
            <a:endParaRPr lang="en-US" sz="1200" b="0" i="0" u="none" strike="noStrike" kern="1200" cap="none" dirty="0">
              <a:solidFill>
                <a:schemeClr val="dk1"/>
              </a:solidFill>
              <a:effectLst/>
              <a:latin typeface="Calibri"/>
              <a:ea typeface="+mn-ea"/>
              <a:cs typeface="Calibri"/>
              <a:sym typeface="Calibri"/>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These types of scammers also often target </a:t>
            </a:r>
            <a:r>
              <a:rPr lang="en-US" sz="1200" b="0" i="0" u="none" strike="noStrike" cap="none" dirty="0">
                <a:solidFill>
                  <a:schemeClr val="dk1"/>
                </a:solidFill>
                <a:effectLst/>
                <a:latin typeface="Calibri"/>
                <a:ea typeface="Calibri"/>
                <a:cs typeface="Calibri"/>
                <a:sym typeface="Calibri"/>
              </a:rPr>
              <a:t>Social Security benefits as well.</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36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Here are some of your best defenses.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kern="1200" dirty="0">
              <a:solidFill>
                <a:schemeClr val="tx1"/>
              </a:solidFill>
              <a:effectLst/>
              <a:latin typeface="+mn-lt"/>
              <a:ea typeface="+mn-ea"/>
              <a:cs typeface="+mn-cs"/>
            </a:endParaRPr>
          </a:p>
          <a:p>
            <a:pPr>
              <a:lnSpc>
                <a:spcPct val="200000"/>
              </a:lnSpc>
              <a:buFont typeface="Arial" panose="020B0604020202020204" pitchFamily="34" charset="0"/>
              <a:buChar char="•"/>
            </a:pPr>
            <a:r>
              <a:rPr lang="en-US" dirty="0"/>
              <a:t>Shopping around to find a legitimate mortgage lender (you can connect with a HUD-licensed counselor to verify a lender's credentials)</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Questioning any unsolicited loan offers you might receive and who is sending them to you (asking questions can be the fastest way to root out a potential scammer)</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Not giving out money upfront to a lender without having a written explanation of what the money will cover</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Safeguarding your personal information and banking information and questioning any unsolicited requests for either one from someone claiming to be a mortgage lender</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Reading the fine print on all loan documents you receive from the time you fill out the application to the time you sit down at the closing table</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Steering clear of lenders who discourage you from talking to a certified credit counselor, attorney, or financial professional about the terms of your loan</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Questioning any offers that seem too good to be true, which can be a clear indicator that they probably aren't what they seem</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Refusing to work with lenders or real estate agents who engage in bullying practices or appear to be trying to pressure you into making a deal</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Verifying that everyone involved in the mortgage process, from your lender to the closing attorney, is certified and legitimate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718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Here are some of your best defenses.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kern="1200" dirty="0">
              <a:solidFill>
                <a:schemeClr val="tx1"/>
              </a:solidFill>
              <a:effectLst/>
              <a:latin typeface="+mn-lt"/>
              <a:ea typeface="+mn-ea"/>
              <a:cs typeface="+mn-cs"/>
            </a:endParaRPr>
          </a:p>
          <a:p>
            <a:pPr>
              <a:lnSpc>
                <a:spcPct val="200000"/>
              </a:lnSpc>
              <a:buFont typeface="Arial" panose="020B0604020202020204" pitchFamily="34" charset="0"/>
              <a:buChar char="•"/>
            </a:pPr>
            <a:r>
              <a:rPr lang="en-US" dirty="0"/>
              <a:t>Questioning any offers that seem too good to be true, which can be a clear indicator that they probably aren't what they seem</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Refusing to work with lenders or real estate agents who engage in bullying practices or appear to be trying to pressure you into making a deal</a:t>
            </a:r>
          </a:p>
          <a:p>
            <a:pPr>
              <a:lnSpc>
                <a:spcPct val="200000"/>
              </a:lnSpc>
              <a:buFont typeface="Arial" panose="020B0604020202020204" pitchFamily="34" charset="0"/>
              <a:buChar char="•"/>
            </a:pPr>
            <a:endParaRPr lang="en-US" dirty="0"/>
          </a:p>
          <a:p>
            <a:pPr>
              <a:lnSpc>
                <a:spcPct val="200000"/>
              </a:lnSpc>
              <a:buFont typeface="Arial" panose="020B0604020202020204" pitchFamily="34" charset="0"/>
              <a:buChar char="•"/>
            </a:pPr>
            <a:r>
              <a:rPr lang="en-US" dirty="0"/>
              <a:t>Verifying that everyone involved in the mortgage process, from your lender to the closing attorney, is certified and legitimate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6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Here are some of your best defenses.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kern="1200" dirty="0">
              <a:solidFill>
                <a:schemeClr val="tx1"/>
              </a:solidFill>
              <a:effectLst/>
              <a:latin typeface="+mn-lt"/>
              <a:ea typeface="+mn-ea"/>
              <a:cs typeface="+mn-cs"/>
            </a:endParaRPr>
          </a:p>
          <a:p>
            <a:pPr>
              <a:buFont typeface="Arial" panose="020B0604020202020204" pitchFamily="34" charset="0"/>
              <a:buChar char="•"/>
            </a:pPr>
            <a:r>
              <a:rPr lang="en-US" dirty="0"/>
              <a:t>Don’t share numbers or passwords for accounts, credit cards, or Social Security.</a:t>
            </a:r>
          </a:p>
          <a:p>
            <a:pPr>
              <a:buFont typeface="Arial" panose="020B0604020202020204" pitchFamily="34" charset="0"/>
              <a:buChar char="•"/>
            </a:pPr>
            <a:endParaRPr lang="en-US" dirty="0"/>
          </a:p>
          <a:p>
            <a:pPr>
              <a:buFont typeface="Arial" panose="020B0604020202020204" pitchFamily="34" charset="0"/>
              <a:buChar char="•"/>
            </a:pPr>
            <a:r>
              <a:rPr lang="en-US" dirty="0"/>
              <a:t>Never pay up front for a promised prize. It’s a scam if you are told that you must pay fees or taxes to receive a prize or other financial windfall.</a:t>
            </a:r>
          </a:p>
          <a:p>
            <a:pPr>
              <a:buFont typeface="Arial" panose="020B0604020202020204" pitchFamily="34" charset="0"/>
              <a:buChar char="•"/>
            </a:pPr>
            <a:endParaRPr lang="en-US" dirty="0"/>
          </a:p>
          <a:p>
            <a:pPr>
              <a:buFont typeface="Arial" panose="020B0604020202020204" pitchFamily="34" charset="0"/>
              <a:buChar char="•"/>
            </a:pPr>
            <a:r>
              <a:rPr lang="en-US" dirty="0"/>
              <a:t>After hearing a sales pitch, take time to compare prices. Ask for information in writing and read it carefully.</a:t>
            </a:r>
          </a:p>
          <a:p>
            <a:pPr>
              <a:buFont typeface="Arial" panose="020B0604020202020204" pitchFamily="34" charset="0"/>
              <a:buChar char="•"/>
            </a:pPr>
            <a:endParaRPr lang="en-US" dirty="0"/>
          </a:p>
          <a:p>
            <a:pPr>
              <a:buFont typeface="Arial" panose="020B0604020202020204" pitchFamily="34" charset="0"/>
              <a:buChar char="•"/>
            </a:pPr>
            <a:r>
              <a:rPr lang="en-US" dirty="0"/>
              <a:t>Too good to be true? Ask yourself why someone is trying so hard to give you a “great deal. If it sounds too good to be true, it probably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506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a:buFont typeface="Arial" panose="020B0604020202020204" pitchFamily="34" charset="0"/>
              <a:buChar char="•"/>
            </a:pPr>
            <a:r>
              <a:rPr lang="en-US" dirty="0"/>
              <a:t>Watch out for deals that are only “good today” and that pressure you to act quickly. Walk away from high-pressure sales tactics that don’t allow you time to read a contract or get legal advice before signing. Also, don’t fall for the sales pitch that says you need to pay immediately, for example by wiring the money or sending it by courier.</a:t>
            </a:r>
          </a:p>
          <a:p>
            <a:pPr>
              <a:buFont typeface="Arial" panose="020B0604020202020204" pitchFamily="34" charset="0"/>
              <a:buChar char="•"/>
            </a:pPr>
            <a:endParaRPr lang="en-US" dirty="0"/>
          </a:p>
          <a:p>
            <a:pPr>
              <a:buFont typeface="Arial" panose="020B0604020202020204" pitchFamily="34" charset="0"/>
              <a:buChar char="•"/>
            </a:pPr>
            <a:r>
              <a:rPr lang="en-US" dirty="0"/>
              <a:t>Put your number on the National Do Not Call Registry. Go to www.donotcall.gov  or call (888) 382-1222.</a:t>
            </a:r>
          </a:p>
          <a:p>
            <a:pPr>
              <a:buFont typeface="Arial" panose="020B0604020202020204" pitchFamily="34" charset="0"/>
              <a:buChar cha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Use Credit Freezes and Credit Alerts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Submit a consumer complaint to the CFPB</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300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Here are some of your best defenses.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lvl="1">
              <a:spcAft>
                <a:spcPts val="600"/>
              </a:spcAft>
            </a:pPr>
            <a:r>
              <a:rPr lang="en-US" sz="1200" dirty="0"/>
              <a:t>Anyone contacts you asking for your Social Security number, bank account number, credit card information, Medicare ID  number, or drivers license number.</a:t>
            </a:r>
          </a:p>
          <a:p>
            <a:pPr lvl="1">
              <a:spcAft>
                <a:spcPts val="600"/>
              </a:spcAft>
            </a:pPr>
            <a:endParaRPr lang="en-US" sz="1200" dirty="0"/>
          </a:p>
          <a:p>
            <a:pPr lvl="1">
              <a:spcAft>
                <a:spcPts val="600"/>
              </a:spcAft>
            </a:pPr>
            <a:r>
              <a:rPr lang="en-US" sz="1200" dirty="0"/>
              <a:t>Anyone contacts you asking for any other personally identifiable information by phone, in person, by text message, or email.</a:t>
            </a:r>
          </a:p>
          <a:p>
            <a:pPr lvl="1">
              <a:spcAft>
                <a:spcPts val="600"/>
              </a:spcAft>
            </a:pPr>
            <a:endParaRPr lang="en-US" sz="1200" dirty="0"/>
          </a:p>
          <a:p>
            <a:pPr lvl="1">
              <a:spcAft>
                <a:spcPts val="600"/>
              </a:spcAft>
            </a:pPr>
            <a:r>
              <a:rPr lang="en-US" sz="1200" dirty="0"/>
              <a:t>Someone you don’t know contacts you and requests money through a Peer-to-Peer (P2P) payment app like Venmo or </a:t>
            </a:r>
            <a:r>
              <a:rPr lang="en-US" sz="1200" dirty="0" err="1"/>
              <a:t>Zelle</a:t>
            </a:r>
            <a:r>
              <a:rPr lang="en-US" sz="1200" dirty="0"/>
              <a:t>, through pre-paid gift cards, or cryptocurrency like Bitcoin.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197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905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2"/>
            <a:ext cx="5618480" cy="4810337"/>
          </a:xfrm>
        </p:spPr>
        <p:txBody>
          <a:bodyPr>
            <a:noAutofit/>
          </a:bodyPr>
          <a:lstStyle/>
          <a:p>
            <a:pPr marL="228600" lvl="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228600" lvl="0" indent="0">
              <a:buFont typeface="Arial" panose="020B0604020202020204" pitchFamily="34" charset="0"/>
              <a:buNone/>
            </a:pPr>
            <a:r>
              <a:rPr lang="en-US" sz="2000" b="0" i="0" u="none" strike="noStrike" cap="none" dirty="0">
                <a:solidFill>
                  <a:schemeClr val="dk1"/>
                </a:solidFill>
                <a:effectLst/>
                <a:latin typeface="Calibri"/>
                <a:ea typeface="Calibri"/>
                <a:cs typeface="Calibri"/>
                <a:sym typeface="Calibri"/>
              </a:rPr>
              <a:t>Let’s talk a little bit about the MLA and SCRA</a:t>
            </a:r>
          </a:p>
          <a:p>
            <a:pPr marL="228600" lvl="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2000" b="0" i="0" u="none" strike="noStrike" cap="none" dirty="0">
                <a:solidFill>
                  <a:schemeClr val="dk1"/>
                </a:solidFill>
                <a:effectLst/>
                <a:latin typeface="Calibri"/>
                <a:ea typeface="Calibri"/>
                <a:cs typeface="Calibri"/>
                <a:sym typeface="Calibri"/>
              </a:rPr>
              <a:t>The MLA and SCRA are two of the most important laws that protect military consumers.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2000" b="0" i="0" u="none" strike="noStrike" cap="none" dirty="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2000" b="0" i="0" u="none" strike="noStrike" cap="none" dirty="0">
                <a:solidFill>
                  <a:schemeClr val="dk1"/>
                </a:solidFill>
                <a:effectLst/>
                <a:latin typeface="Calibri"/>
                <a:ea typeface="Calibri"/>
                <a:cs typeface="Calibri"/>
                <a:sym typeface="Calibri"/>
              </a:rPr>
              <a:t>Now you all know what these laws are, but we want you to really key in on some of the key provisions:</a:t>
            </a:r>
          </a:p>
          <a:p>
            <a:pPr marL="228600" lvl="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228600" lvl="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228600" lvl="0" indent="0">
              <a:buFont typeface="Arial" panose="020B0604020202020204" pitchFamily="34" charset="0"/>
              <a:buNone/>
            </a:pPr>
            <a:r>
              <a:rPr lang="en-US" sz="2000" b="1" i="0" u="sng" strike="noStrike" cap="none" dirty="0">
                <a:solidFill>
                  <a:schemeClr val="dk1"/>
                </a:solidFill>
                <a:effectLst/>
                <a:latin typeface="Calibri"/>
                <a:ea typeface="Calibri"/>
                <a:cs typeface="Calibri"/>
                <a:sym typeface="Calibri"/>
              </a:rPr>
              <a:t>SCRA</a:t>
            </a:r>
          </a:p>
          <a:p>
            <a:pPr marL="228600" lvl="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Allows servicemembers to cap the interest rate on </a:t>
            </a:r>
            <a:r>
              <a:rPr lang="en-US" sz="1200" b="1" i="0" u="none" strike="noStrike" cap="none" dirty="0">
                <a:solidFill>
                  <a:schemeClr val="dk1"/>
                </a:solidFill>
                <a:effectLst/>
                <a:latin typeface="Calibri"/>
                <a:ea typeface="Calibri"/>
                <a:cs typeface="Calibri"/>
                <a:sym typeface="Calibri"/>
              </a:rPr>
              <a:t>pre-service loans </a:t>
            </a:r>
            <a:r>
              <a:rPr lang="en-US" sz="1200" b="0" i="0" u="none" strike="noStrike" cap="none" dirty="0">
                <a:solidFill>
                  <a:schemeClr val="dk1"/>
                </a:solidFill>
                <a:effectLst/>
                <a:latin typeface="Calibri"/>
                <a:ea typeface="Calibri"/>
                <a:cs typeface="Calibri"/>
                <a:sym typeface="Calibri"/>
              </a:rPr>
              <a:t>at 6 percent. </a:t>
            </a:r>
          </a:p>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Allows servicemembers to terminate contracts like vehicle leases, cell phone contracts, and residential leases under certain conditions without having to pay early termination charges or other penalties.  </a:t>
            </a:r>
            <a:r>
              <a:rPr lang="en-US" sz="1200" b="1" i="0" u="none" strike="noStrike" cap="none" dirty="0">
                <a:solidFill>
                  <a:schemeClr val="dk1"/>
                </a:solidFill>
                <a:effectLst/>
                <a:latin typeface="Calibri"/>
                <a:ea typeface="Calibri"/>
                <a:cs typeface="Calibri"/>
                <a:sym typeface="Calibri"/>
              </a:rPr>
              <a:t>Servicemembers can do that now be email or electronic communications now when the provide copies of their orders when requesting those contract terminations. An important change since January of this year.</a:t>
            </a:r>
          </a:p>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Provides some protections against default legal judgments and other actions like repossession, foreclosure, and eviction without a court order.</a:t>
            </a:r>
          </a:p>
          <a:p>
            <a:pPr marL="228600" indent="0">
              <a:buFont typeface="Arial" panose="020B0604020202020204" pitchFamily="34" charset="0"/>
              <a:buNone/>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 is illegal to deny servicemembers their SCRA rights or retaliate against them for asserting them.</a:t>
            </a:r>
          </a:p>
          <a:p>
            <a:endParaRPr lang="en-US" sz="1200" b="0" i="0" u="none" strike="noStrike" cap="none" dirty="0">
              <a:solidFill>
                <a:schemeClr val="dk1"/>
              </a:solidFill>
              <a:effectLst/>
              <a:latin typeface="Calibri"/>
              <a:ea typeface="Calibri"/>
              <a:cs typeface="Calibri"/>
              <a:sym typeface="Calibri"/>
            </a:endParaRPr>
          </a:p>
          <a:p>
            <a:r>
              <a:rPr lang="en-US" sz="1200" b="1" i="0" u="sng" strike="noStrike" cap="none" dirty="0">
                <a:solidFill>
                  <a:schemeClr val="dk1"/>
                </a:solidFill>
                <a:effectLst/>
                <a:latin typeface="Calibri"/>
                <a:ea typeface="Calibri"/>
                <a:cs typeface="Calibri"/>
                <a:sym typeface="Calibri"/>
              </a:rPr>
              <a:t>MLA</a:t>
            </a:r>
          </a:p>
          <a:p>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Caps the interest rate and most fees for many types of loans at 36 percent</a:t>
            </a:r>
          </a:p>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Lenders can’t require servicemembers to create military allotments to get a loan</a:t>
            </a:r>
          </a:p>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Creditors can’t force servicemembers into mandatory arbitration or make them waive their legal rights</a:t>
            </a:r>
            <a:r>
              <a:rPr lang="en-US" sz="1200" b="0" i="0" u="none" strike="noStrike" cap="none" dirty="0">
                <a:solidFill>
                  <a:schemeClr val="dk1"/>
                </a:solidFill>
                <a:effectLst/>
                <a:latin typeface="Calibri"/>
                <a:ea typeface="Calibri"/>
                <a:cs typeface="Calibri"/>
                <a:sym typeface="Calibri"/>
              </a:rPr>
              <a:t>, including rights under the Servicemembers Civil Relief Act. </a:t>
            </a:r>
            <a:r>
              <a:rPr lang="en-US" sz="1200" b="1" i="0" u="none" strike="noStrike" cap="none" dirty="0">
                <a:solidFill>
                  <a:schemeClr val="dk1"/>
                </a:solidFill>
                <a:effectLst/>
                <a:latin typeface="Calibri"/>
                <a:ea typeface="Calibri"/>
                <a:cs typeface="Calibri"/>
                <a:sym typeface="Calibri"/>
              </a:rPr>
              <a:t>This is an issue we’ve been concerned about</a:t>
            </a:r>
            <a:r>
              <a:rPr lang="en-US" sz="1200" b="0" i="0" u="none" strike="noStrike" cap="none" dirty="0">
                <a:solidFill>
                  <a:schemeClr val="dk1"/>
                </a:solidFill>
                <a:effectLst/>
                <a:latin typeface="Calibri"/>
                <a:ea typeface="Calibri"/>
                <a:cs typeface="Calibri"/>
                <a:sym typeface="Calibri"/>
              </a:rPr>
              <a:t>. </a:t>
            </a:r>
          </a:p>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Lenders can’t prohibit prepayment or charge servicemembers a pre-payment penalty</a:t>
            </a:r>
          </a:p>
          <a:p>
            <a:pPr lvl="1"/>
            <a:endParaRPr lang="en-US" dirty="0"/>
          </a:p>
          <a:p>
            <a:pPr lvl="1"/>
            <a:endParaRPr lang="en-US" dirty="0"/>
          </a:p>
          <a:p>
            <a:pPr marL="228600" indent="0">
              <a:buFont typeface="Arial" panose="020B0604020202020204" pitchFamily="34" charset="0"/>
              <a:buNone/>
            </a:pPr>
            <a:r>
              <a:rPr lang="en-US" sz="2000" baseline="0" dirty="0"/>
              <a:t>The Bureau is paying attention to the MLA.  We just released an Interpretive Rule that explains our authority to supervise the MLA. </a:t>
            </a:r>
          </a:p>
          <a:p>
            <a:pPr marL="228600" indent="0">
              <a:buFont typeface="Arial" panose="020B0604020202020204" pitchFamily="34" charset="0"/>
              <a:buNone/>
            </a:pPr>
            <a:endParaRPr lang="en-US" sz="2000" baseline="0" dirty="0"/>
          </a:p>
          <a:p>
            <a:pPr marL="228600" indent="0">
              <a:buFont typeface="Arial" panose="020B0604020202020204" pitchFamily="34" charset="0"/>
              <a:buNone/>
            </a:pPr>
            <a:r>
              <a:rPr lang="en-US" sz="2000" baseline="0" dirty="0"/>
              <a:t>As Andy mentioned, l</a:t>
            </a:r>
            <a:r>
              <a:rPr lang="en-US" sz="2000" b="0" i="0" u="none" strike="noStrike" cap="none" dirty="0">
                <a:solidFill>
                  <a:schemeClr val="dk1"/>
                </a:solidFill>
                <a:effectLst/>
                <a:latin typeface="Calibri"/>
                <a:ea typeface="Calibri"/>
                <a:cs typeface="Calibri"/>
                <a:sym typeface="Calibri"/>
              </a:rPr>
              <a:t>ast December, we sued an online lender for alleged violations of the MLA. </a:t>
            </a:r>
          </a:p>
          <a:p>
            <a:pPr marL="22860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2000" b="0" i="0" u="none" strike="noStrike" cap="none" dirty="0">
                <a:solidFill>
                  <a:schemeClr val="dk1"/>
                </a:solidFill>
                <a:effectLst/>
                <a:latin typeface="Calibri"/>
                <a:ea typeface="Calibri"/>
                <a:cs typeface="Calibri"/>
                <a:sym typeface="Calibri"/>
              </a:rPr>
              <a:t>The Bureau alleged that the lender:</a:t>
            </a:r>
          </a:p>
          <a:p>
            <a:pPr marL="22860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571500" indent="-342900">
              <a:buFont typeface="Arial" panose="020B0604020202020204" pitchFamily="34" charset="0"/>
              <a:buChar char="•"/>
            </a:pPr>
            <a:r>
              <a:rPr lang="en-US" sz="2000" b="0" i="0" u="none" strike="noStrike" cap="none" dirty="0">
                <a:solidFill>
                  <a:schemeClr val="dk1"/>
                </a:solidFill>
                <a:effectLst/>
                <a:latin typeface="Calibri"/>
                <a:ea typeface="Calibri"/>
                <a:cs typeface="Calibri"/>
                <a:sym typeface="Calibri"/>
              </a:rPr>
              <a:t>Made over 4,000 installment loans to more than 1,200 borrowers covered by the MLA. </a:t>
            </a:r>
          </a:p>
          <a:p>
            <a:pPr marL="22860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marL="571500" indent="-342900">
              <a:buFont typeface="Arial" panose="020B0604020202020204" pitchFamily="34" charset="0"/>
              <a:buChar char="•"/>
            </a:pPr>
            <a:r>
              <a:rPr lang="en-US" sz="2000" b="0" i="0" u="none" strike="noStrike" cap="none" dirty="0">
                <a:solidFill>
                  <a:schemeClr val="dk1"/>
                </a:solidFill>
                <a:effectLst/>
                <a:latin typeface="Calibri"/>
                <a:ea typeface="Calibri"/>
                <a:cs typeface="Calibri"/>
                <a:sym typeface="Calibri"/>
              </a:rPr>
              <a:t>The violations included extending loans that exceeded the MLA’s 36% cap</a:t>
            </a:r>
          </a:p>
          <a:p>
            <a:pPr marL="571500" indent="-342900">
              <a:buFont typeface="Arial" panose="020B0604020202020204" pitchFamily="34" charset="0"/>
              <a:buChar char="•"/>
            </a:pPr>
            <a:endParaRPr lang="en-US" sz="2000" b="0" i="0" u="none" strike="noStrike" cap="none" dirty="0">
              <a:solidFill>
                <a:schemeClr val="dk1"/>
              </a:solidFill>
              <a:effectLst/>
              <a:latin typeface="Calibri"/>
              <a:ea typeface="Calibri"/>
              <a:cs typeface="Calibri"/>
              <a:sym typeface="Calibri"/>
            </a:endParaRPr>
          </a:p>
          <a:p>
            <a:pPr marL="571500" indent="-342900">
              <a:buFont typeface="Arial" panose="020B0604020202020204" pitchFamily="34" charset="0"/>
              <a:buChar char="•"/>
            </a:pPr>
            <a:r>
              <a:rPr lang="en-US" sz="2000" b="0" i="0" u="none" strike="noStrike" cap="none" dirty="0">
                <a:solidFill>
                  <a:schemeClr val="dk1"/>
                </a:solidFill>
                <a:effectLst/>
                <a:latin typeface="Calibri"/>
                <a:ea typeface="Calibri"/>
                <a:cs typeface="Calibri"/>
                <a:sym typeface="Calibri"/>
              </a:rPr>
              <a:t>Extending loans that require borrowers to submit to arbitration</a:t>
            </a:r>
          </a:p>
          <a:p>
            <a:pPr marL="571500" indent="-342900">
              <a:buFont typeface="Arial" panose="020B0604020202020204" pitchFamily="34" charset="0"/>
              <a:buChar char="•"/>
            </a:pPr>
            <a:endParaRPr lang="en-US" sz="2000" b="0" i="0" u="none" strike="noStrike" cap="none" dirty="0">
              <a:solidFill>
                <a:schemeClr val="dk1"/>
              </a:solidFill>
              <a:effectLst/>
              <a:latin typeface="Calibri"/>
              <a:ea typeface="Calibri"/>
              <a:cs typeface="Calibri"/>
              <a:sym typeface="Calibri"/>
            </a:endParaRPr>
          </a:p>
          <a:p>
            <a:pPr marL="571500" indent="-342900">
              <a:buFont typeface="Arial" panose="020B0604020202020204" pitchFamily="34" charset="0"/>
              <a:buChar char="•"/>
            </a:pPr>
            <a:r>
              <a:rPr lang="en-US" sz="2000" b="0" i="0" u="none" strike="noStrike" cap="none" dirty="0">
                <a:solidFill>
                  <a:schemeClr val="dk1"/>
                </a:solidFill>
                <a:effectLst/>
                <a:latin typeface="Calibri"/>
                <a:ea typeface="Calibri"/>
                <a:cs typeface="Calibri"/>
                <a:sym typeface="Calibri"/>
              </a:rPr>
              <a:t>And also failing to make certain required loan disclosures, including a statement about how the Military Annual Percentage Rate applies. </a:t>
            </a:r>
            <a:endParaRPr lang="en-US" sz="2000" baseline="0" dirty="0"/>
          </a:p>
          <a:p>
            <a:pPr marL="228600" lvl="0" indent="0">
              <a:buFont typeface="Arial" panose="020B0604020202020204" pitchFamily="34" charset="0"/>
              <a:buNone/>
            </a:pPr>
            <a:endParaRPr lang="en-US" sz="2000" b="0" i="0" u="none" strike="noStrike" cap="none" dirty="0">
              <a:solidFill>
                <a:schemeClr val="dk1"/>
              </a:solidFill>
              <a:effectLst/>
              <a:latin typeface="Calibri"/>
              <a:ea typeface="Calibri"/>
              <a:cs typeface="Calibri"/>
              <a:sym typeface="Calibri"/>
            </a:endParaRPr>
          </a:p>
          <a:p>
            <a:pPr defTabSz="310388" eaLnBrk="0" fontAlgn="base" hangingPunct="0">
              <a:spcBef>
                <a:spcPct val="30000"/>
              </a:spcBef>
              <a:spcAft>
                <a:spcPct val="0"/>
              </a:spcAft>
              <a:defRPr/>
            </a:pPr>
            <a:endParaRPr lang="en-US" sz="19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669472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2000" dirty="0">
              <a:solidFill>
                <a:schemeClr val="tx1"/>
              </a:solidFill>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2000" dirty="0">
              <a:solidFill>
                <a:schemeClr val="tx1"/>
              </a:solidFill>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2000" dirty="0">
                <a:solidFill>
                  <a:schemeClr val="tx1"/>
                </a:solidFill>
              </a:rPr>
              <a:t>For MLA, the key isn’t military status for the protections, it’s who’s a covered borrower</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2000" dirty="0">
              <a:solidFill>
                <a:schemeClr val="tx1"/>
              </a:solidFill>
            </a:endParaRPr>
          </a:p>
          <a:p>
            <a:pPr marL="0" indent="0">
              <a:buNone/>
            </a:pPr>
            <a:r>
              <a:rPr lang="en-US" dirty="0">
                <a:solidFill>
                  <a:schemeClr val="tx1"/>
                </a:solidFill>
              </a:rPr>
              <a:t>Who is covered under the MLA: </a:t>
            </a:r>
          </a:p>
          <a:p>
            <a:pPr marL="0" indent="0">
              <a:buNone/>
            </a:pPr>
            <a:endParaRPr lang="en-US" sz="1000" dirty="0">
              <a:solidFill>
                <a:schemeClr val="tx1"/>
              </a:solidFill>
            </a:endParaRPr>
          </a:p>
          <a:p>
            <a:pPr lvl="1">
              <a:buFont typeface="Arial" panose="020B0604020202020204" pitchFamily="34" charset="0"/>
              <a:buChar char="•"/>
            </a:pPr>
            <a:r>
              <a:rPr lang="en-US" dirty="0"/>
              <a:t>Servicemembers (Active, or Guard and Reserve on active duty on orders longer than 30 days)</a:t>
            </a:r>
          </a:p>
          <a:p>
            <a:pPr lvl="1">
              <a:buFont typeface="Arial" panose="020B0604020202020204" pitchFamily="34" charset="0"/>
              <a:buChar char="•"/>
            </a:pPr>
            <a:r>
              <a:rPr lang="en-US" dirty="0"/>
              <a:t>A Service member’s spouse;</a:t>
            </a:r>
          </a:p>
          <a:p>
            <a:pPr lvl="1">
              <a:buFont typeface="Arial" panose="020B0604020202020204" pitchFamily="34" charset="0"/>
              <a:buChar char="•"/>
            </a:pPr>
            <a:r>
              <a:rPr lang="en-US" dirty="0"/>
              <a:t>A Service member’s child who is under the age of 21 or meets certain other conditions;</a:t>
            </a:r>
          </a:p>
          <a:p>
            <a:pPr lvl="1">
              <a:buFont typeface="Arial" panose="020B0604020202020204" pitchFamily="34" charset="0"/>
              <a:buChar char="•"/>
            </a:pPr>
            <a:r>
              <a:rPr lang="en-US" dirty="0"/>
              <a:t>A Service member’s parent or parent-in-law residing in the Service member’s household who is (or was, at the time of the Service member’s death, if applicable) dependent on the Service member for more than one-half his or her support; and</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An unmarried person who over whom the Service member has custody by court order and who meets certain other conditions. </a:t>
            </a:r>
            <a:endParaRPr lang="en-US" sz="800" dirty="0"/>
          </a:p>
          <a:p>
            <a:pPr marL="228600" indent="0">
              <a:buFont typeface="Arial" panose="020B0604020202020204" pitchFamily="34" charset="0"/>
              <a:buNone/>
            </a:pPr>
            <a:endParaRPr lang="en-US" baseline="0" dirty="0"/>
          </a:p>
          <a:p>
            <a:pPr marL="228600" indent="0">
              <a:buFont typeface="Arial" panose="020B0604020202020204" pitchFamily="34" charset="0"/>
              <a:buNone/>
            </a:pP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914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who are we and what do we do?</a:t>
            </a:r>
          </a:p>
          <a:p>
            <a:endParaRPr lang="en-US"/>
          </a:p>
          <a:p>
            <a:r>
              <a:rPr lang="en-US"/>
              <a:t>Now, I never want to assume that you’re all familiar with the CFPB because some you might be new to your position.  And even if you’re not, you might not have firm understanding of our mission.  So, I just want to give you a quick overview for context.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980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aseline="0" dirty="0"/>
              <a:t>In addition to SCRA and MLA there are other laws to keep in mind.  Servicemembers have the same rights as civilian counterparts.</a:t>
            </a:r>
          </a:p>
          <a:p>
            <a:pPr marL="228600" indent="0">
              <a:buFont typeface="Arial" panose="020B0604020202020204" pitchFamily="34" charset="0"/>
              <a:buNone/>
            </a:pPr>
            <a:endParaRPr lang="en-US" baseline="0" dirty="0"/>
          </a:p>
          <a:p>
            <a:pPr marL="228600" indent="0">
              <a:buFont typeface="Arial" panose="020B0604020202020204" pitchFamily="34" charset="0"/>
              <a:buNone/>
            </a:pPr>
            <a:r>
              <a:rPr lang="en-US" baseline="0" dirty="0"/>
              <a:t>There is the</a:t>
            </a:r>
          </a:p>
          <a:p>
            <a:pPr marL="228600" indent="0">
              <a:buFont typeface="Arial" panose="020B0604020202020204" pitchFamily="34" charset="0"/>
              <a:buNone/>
            </a:pPr>
            <a:endParaRPr lang="en-US" baseline="0" dirty="0"/>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FDCPA: Fair Debt Collection Practices Act</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dirty="0">
              <a:solidFill>
                <a:schemeClr val="dk1"/>
              </a:solidFill>
              <a:effectLst/>
              <a:latin typeface="Calibri"/>
              <a:ea typeface="Calibri"/>
              <a:cs typeface="Calibri"/>
              <a:sym typeface="Calibri"/>
            </a:endParaRPr>
          </a:p>
          <a:p>
            <a:pPr algn="l"/>
            <a:r>
              <a:rPr lang="en-US" b="1" i="0" dirty="0">
                <a:solidFill>
                  <a:srgbClr val="101820"/>
                </a:solidFill>
                <a:effectLst/>
                <a:latin typeface="Avenir Next"/>
              </a:rPr>
              <a:t>What it is:</a:t>
            </a:r>
            <a:r>
              <a:rPr lang="en-US" b="0" i="0" dirty="0">
                <a:solidFill>
                  <a:srgbClr val="101820"/>
                </a:solidFill>
                <a:effectLst/>
                <a:latin typeface="Avenir Next"/>
              </a:rPr>
              <a:t> The Fair Debt Collection Practices Act (FDCPA) is the main federal law that specifies what debt collectors can and cannot do when collecting certain types of debt.</a:t>
            </a:r>
          </a:p>
          <a:p>
            <a:pPr algn="l"/>
            <a:endParaRPr lang="en-US" b="0" i="0" dirty="0">
              <a:solidFill>
                <a:srgbClr val="101820"/>
              </a:solidFill>
              <a:effectLst/>
              <a:latin typeface="Avenir Next"/>
            </a:endParaRPr>
          </a:p>
          <a:p>
            <a:pPr algn="l"/>
            <a:r>
              <a:rPr lang="en-US" b="1" i="0" dirty="0">
                <a:solidFill>
                  <a:srgbClr val="101820"/>
                </a:solidFill>
                <a:effectLst/>
                <a:latin typeface="Avenir Next"/>
              </a:rPr>
              <a:t>What it does</a:t>
            </a:r>
            <a:r>
              <a:rPr lang="en-US" b="0" i="0" dirty="0">
                <a:solidFill>
                  <a:srgbClr val="101820"/>
                </a:solidFill>
                <a:effectLst/>
                <a:latin typeface="Avenir Next"/>
              </a:rPr>
              <a:t>: The law prohibits debt collectors from using abusive, deceptive or unfair debt collection practices.</a:t>
            </a:r>
          </a:p>
          <a:p>
            <a:pPr algn="l"/>
            <a:endParaRPr lang="en-US" b="0" i="0" dirty="0">
              <a:solidFill>
                <a:srgbClr val="101820"/>
              </a:solidFill>
              <a:effectLst/>
              <a:latin typeface="Avenir Next"/>
            </a:endParaRPr>
          </a:p>
          <a:p>
            <a:pPr algn="l"/>
            <a:r>
              <a:rPr lang="en-US" b="0" i="0" dirty="0">
                <a:solidFill>
                  <a:srgbClr val="101820"/>
                </a:solidFill>
                <a:effectLst/>
                <a:latin typeface="Avenir Next"/>
              </a:rPr>
              <a:t>Examples of some protections:</a:t>
            </a:r>
          </a:p>
          <a:p>
            <a:pPr marL="400050" indent="-171450" algn="l">
              <a:buFont typeface="Arial" panose="020B0604020202020204" pitchFamily="34" charset="0"/>
              <a:buChar char="•"/>
            </a:pPr>
            <a:r>
              <a:rPr lang="en-US" b="0" i="0" dirty="0">
                <a:solidFill>
                  <a:srgbClr val="101820"/>
                </a:solidFill>
                <a:effectLst/>
                <a:latin typeface="Avenir Next"/>
              </a:rPr>
              <a:t>Generally, debt collectors aren’t allowed to contact people at a time or place known to be unusual or inconvenient. They also cannot contact you before 8 a.m. or after 9 p.m.</a:t>
            </a:r>
          </a:p>
          <a:p>
            <a:pPr marL="400050" indent="-171450" algn="l">
              <a:buFont typeface="Arial" panose="020B0604020202020204" pitchFamily="34" charset="0"/>
              <a:buChar char="•"/>
            </a:pPr>
            <a:r>
              <a:rPr lang="en-US" b="0" i="0" dirty="0">
                <a:solidFill>
                  <a:srgbClr val="101820"/>
                </a:solidFill>
                <a:effectLst/>
                <a:latin typeface="Avenir Next"/>
              </a:rPr>
              <a:t>Debt collectors can’t tell others, including a commanding officer or supervisor, about a debt</a:t>
            </a:r>
          </a:p>
          <a:p>
            <a:pPr marL="400050" indent="-171450" algn="l">
              <a:buFont typeface="Arial" panose="020B0604020202020204" pitchFamily="34" charset="0"/>
              <a:buChar char="•"/>
            </a:pPr>
            <a:r>
              <a:rPr lang="en-US" b="0" i="0" dirty="0">
                <a:solidFill>
                  <a:srgbClr val="101820"/>
                </a:solidFill>
                <a:effectLst/>
                <a:latin typeface="Avenir Next"/>
              </a:rPr>
              <a:t>A debt collector must provide you with certain information about the debt if you request it in writing</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dirty="0">
              <a:solidFill>
                <a:schemeClr val="dk1"/>
              </a:solidFill>
              <a:effectLst/>
              <a:latin typeface="Calibri"/>
              <a:ea typeface="Calibri"/>
              <a:cs typeface="Calibri"/>
              <a:sym typeface="Calibri"/>
            </a:endParaRPr>
          </a:p>
          <a:p>
            <a:pPr marL="400050" indent="-171450">
              <a:buFont typeface="Arial" panose="020B0604020202020204" pitchFamily="34" charset="0"/>
              <a:buChar char="•"/>
            </a:pPr>
            <a:endParaRPr lang="en-US" baseline="0" dirty="0"/>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FCRA: Fair Credit Reporting Act</a:t>
            </a:r>
          </a:p>
          <a:p>
            <a:pPr algn="l"/>
            <a:endParaRPr lang="en-US" b="1" i="0" dirty="0">
              <a:solidFill>
                <a:srgbClr val="101820"/>
              </a:solidFill>
              <a:effectLst/>
              <a:latin typeface="Avenir Next"/>
            </a:endParaRPr>
          </a:p>
          <a:p>
            <a:pPr algn="l"/>
            <a:r>
              <a:rPr lang="en-US" b="1" i="0" dirty="0">
                <a:solidFill>
                  <a:srgbClr val="101820"/>
                </a:solidFill>
                <a:effectLst/>
                <a:latin typeface="Avenir Next"/>
              </a:rPr>
              <a:t>What it is:</a:t>
            </a:r>
            <a:r>
              <a:rPr lang="en-US" b="0" i="0" dirty="0">
                <a:solidFill>
                  <a:srgbClr val="101820"/>
                </a:solidFill>
                <a:effectLst/>
                <a:latin typeface="Avenir Next"/>
              </a:rPr>
              <a:t> The Fair Credit Reporting Act (FCRA) is a federal law that requires credit reporting agencies to ensure the credit history data they manage is fair, accurate, and protects consumer privacy.</a:t>
            </a:r>
          </a:p>
          <a:p>
            <a:pPr algn="l"/>
            <a:endParaRPr lang="en-US" b="0" i="0" dirty="0">
              <a:solidFill>
                <a:srgbClr val="101820"/>
              </a:solidFill>
              <a:effectLst/>
              <a:latin typeface="Avenir Next"/>
            </a:endParaRPr>
          </a:p>
          <a:p>
            <a:pPr algn="l"/>
            <a:r>
              <a:rPr lang="en-US" b="1" i="0" dirty="0">
                <a:solidFill>
                  <a:srgbClr val="101820"/>
                </a:solidFill>
                <a:effectLst/>
                <a:latin typeface="Avenir Next"/>
              </a:rPr>
              <a:t>What it does</a:t>
            </a:r>
            <a:r>
              <a:rPr lang="en-US" b="0" i="0" dirty="0">
                <a:solidFill>
                  <a:srgbClr val="101820"/>
                </a:solidFill>
                <a:effectLst/>
                <a:latin typeface="Avenir Next"/>
              </a:rPr>
              <a:t>: The law protects a person’s right to access their credit report and have credit history information kept accurate and confidential.</a:t>
            </a:r>
          </a:p>
          <a:p>
            <a:pPr algn="l"/>
            <a:endParaRPr lang="en-US" b="0" i="0" dirty="0">
              <a:solidFill>
                <a:srgbClr val="101820"/>
              </a:solidFill>
              <a:effectLst/>
              <a:latin typeface="Avenir Next"/>
            </a:endParaRPr>
          </a:p>
          <a:p>
            <a:pPr algn="l"/>
            <a:r>
              <a:rPr lang="en-US" b="0" i="0" dirty="0">
                <a:solidFill>
                  <a:srgbClr val="101820"/>
                </a:solidFill>
                <a:effectLst/>
                <a:latin typeface="Avenir Next"/>
              </a:rPr>
              <a:t>Examples of some protections:</a:t>
            </a:r>
          </a:p>
          <a:p>
            <a:pPr algn="l">
              <a:buFont typeface="Arial" panose="020B0604020202020204" pitchFamily="34" charset="0"/>
              <a:buChar char="•"/>
            </a:pPr>
            <a:r>
              <a:rPr lang="en-US" b="0" i="0" dirty="0">
                <a:solidFill>
                  <a:srgbClr val="101820"/>
                </a:solidFill>
                <a:effectLst/>
                <a:latin typeface="Avenir Next"/>
              </a:rPr>
              <a:t>Gives consumers the right to get a free copy of their credit report once a year from each of the three major credit reporting agencies.</a:t>
            </a:r>
          </a:p>
          <a:p>
            <a:pPr algn="l">
              <a:buFont typeface="Arial" panose="020B0604020202020204" pitchFamily="34" charset="0"/>
              <a:buChar char="•"/>
            </a:pPr>
            <a:r>
              <a:rPr lang="en-US" b="0" i="0" dirty="0">
                <a:solidFill>
                  <a:srgbClr val="101820"/>
                </a:solidFill>
                <a:effectLst/>
                <a:latin typeface="Avenir Next"/>
              </a:rPr>
              <a:t>Requires credit reporting agencies to examine, verify, or remove disputed credit report information in a timely manner, usually 30 days</a:t>
            </a:r>
          </a:p>
          <a:p>
            <a:pPr algn="l">
              <a:buFont typeface="Arial" panose="020B0604020202020204" pitchFamily="34" charset="0"/>
              <a:buChar char="•"/>
            </a:pPr>
            <a:r>
              <a:rPr lang="en-US" b="0" i="0" dirty="0">
                <a:solidFill>
                  <a:srgbClr val="101820"/>
                </a:solidFill>
                <a:effectLst/>
                <a:latin typeface="Avenir Next"/>
              </a:rPr>
              <a:t>Gives consumers the right to receive notice of negative information added to their credit file</a:t>
            </a:r>
          </a:p>
          <a:p>
            <a:pPr algn="l"/>
            <a:endParaRPr lang="en-US" b="0" i="0" dirty="0">
              <a:solidFill>
                <a:srgbClr val="101820"/>
              </a:solidFill>
              <a:effectLst/>
              <a:latin typeface="Avenir Next"/>
            </a:endParaRPr>
          </a:p>
          <a:p>
            <a:pPr algn="l"/>
            <a:r>
              <a:rPr lang="en-US" b="0" i="0" dirty="0">
                <a:solidFill>
                  <a:srgbClr val="101820"/>
                </a:solidFill>
                <a:effectLst/>
                <a:latin typeface="Avenir Next"/>
              </a:rPr>
              <a:t>The FCRA gives servicemembers the right to place free “</a:t>
            </a:r>
            <a:r>
              <a:rPr lang="en-US" b="0" i="0" u="none" strike="noStrike" dirty="0">
                <a:solidFill>
                  <a:srgbClr val="0072CE"/>
                </a:solidFill>
                <a:effectLst/>
                <a:latin typeface="Avenir Next"/>
                <a:hlinkClick r:id="rId3"/>
              </a:rPr>
              <a:t>Active Duty Alerts</a:t>
            </a:r>
            <a:r>
              <a:rPr lang="en-US" b="0" i="0" dirty="0">
                <a:solidFill>
                  <a:srgbClr val="101820"/>
                </a:solidFill>
                <a:effectLst/>
                <a:latin typeface="Avenir Next"/>
              </a:rPr>
              <a:t>” on their credit profile to help prevent against identity theft while they are deployed.</a:t>
            </a:r>
          </a:p>
          <a:p>
            <a:pPr marL="400050" indent="-171450">
              <a:buFont typeface="Arial" panose="020B0604020202020204" pitchFamily="34" charset="0"/>
              <a:buChar char="•"/>
            </a:pPr>
            <a:endParaRPr lang="en-US" baseline="0" dirty="0"/>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Local and state laws</a:t>
            </a:r>
          </a:p>
          <a:p>
            <a:pPr marL="228600" indent="0">
              <a:buFont typeface="Arial" panose="020B0604020202020204" pitchFamily="34" charset="0"/>
              <a:buNone/>
            </a:pPr>
            <a:endParaRPr lang="en-US" baseline="0" dirty="0"/>
          </a:p>
          <a:p>
            <a:pPr marL="228600" indent="0">
              <a:buFont typeface="Arial" panose="020B0604020202020204" pitchFamily="34" charset="0"/>
              <a:buNone/>
            </a:pP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6837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Complaints is part of the lifeblood of what OSA does.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 CFPB releases a report annually on the consumer complaints we receive from Servicemembers, veterans, and military family members.  We just released our latest annual report last month. So, let’s talk about some of it’s key finding.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101820"/>
                </a:solidFill>
              </a:rPr>
              <a:t>Available at: </a:t>
            </a:r>
            <a:r>
              <a:rPr lang="en-US" dirty="0">
                <a:solidFill>
                  <a:srgbClr val="101820"/>
                </a:solidFill>
                <a:hlinkClick r:id="rId3"/>
              </a:rPr>
              <a:t>https://www.consumerfinance.gov/data-research/research-reports/office-of-servicemember-affairs-annual-report-fy-2021/</a:t>
            </a:r>
            <a:endParaRPr kumimoji="0" lang="en-US" sz="1200" b="0" i="0" u="sng" strike="noStrike" kern="0" cap="none" spc="0" normalizeH="0" baseline="0" noProof="0" dirty="0">
              <a:ln>
                <a:noFill/>
              </a:ln>
              <a:solidFill>
                <a:srgbClr val="2CB34A"/>
              </a:solidFill>
              <a:effectLst/>
              <a:uLnTx/>
              <a:uFillTx/>
              <a:latin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173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r>
              <a:rPr lang="en-US" sz="1200" dirty="0">
                <a:solidFill>
                  <a:schemeClr val="tx1"/>
                </a:solidFill>
              </a:rPr>
              <a:t>Since the Consumer Financial Protection Bureau (CFPB) began accepting consumer complaints in July 2011, servicemembers, veterans, and their families have submitted more than 323,000 complaints. </a:t>
            </a:r>
          </a:p>
          <a:p>
            <a:endParaRPr lang="en-US" sz="1200" dirty="0">
              <a:solidFill>
                <a:schemeClr val="tx1"/>
              </a:solidFill>
            </a:endParaRPr>
          </a:p>
          <a:p>
            <a:r>
              <a:rPr lang="en-US" sz="1200" dirty="0">
                <a:solidFill>
                  <a:schemeClr val="tx1"/>
                </a:solidFill>
              </a:rPr>
              <a:t>In 2022 alone, over 66,400 servicemember complaints were submitted a 55% increase compared to 2021, and a 62% increase compared to 2020.</a:t>
            </a:r>
          </a:p>
          <a:p>
            <a:endParaRPr lang="en-US" sz="1200" dirty="0">
              <a:solidFill>
                <a:schemeClr val="tx1"/>
              </a:solidFill>
            </a:endParaRPr>
          </a:p>
          <a:p>
            <a:r>
              <a:rPr lang="en-US" sz="1200" dirty="0">
                <a:solidFill>
                  <a:schemeClr val="tx1"/>
                </a:solidFill>
              </a:rPr>
              <a:t> </a:t>
            </a:r>
            <a:r>
              <a:rPr lang="en-US" sz="1200" b="1" dirty="0">
                <a:solidFill>
                  <a:schemeClr val="tx1"/>
                </a:solidFill>
              </a:rPr>
              <a:t>The most common types of complaints were Credit or Consumer Reporting and Debt Collection</a:t>
            </a:r>
            <a:r>
              <a:rPr lang="en-US" sz="1200" dirty="0">
                <a:solidFill>
                  <a:schemeClr val="tx1"/>
                </a:solidFill>
              </a:rPr>
              <a:t>, which in total accounted for more than 54% of servicemember complaints.</a:t>
            </a: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5893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Servicemember report fraud, scams, and theft from using peer-to-peer payment apps and money transfers at a rate 50% higher than the general population</a:t>
            </a:r>
          </a:p>
          <a:p>
            <a:pPr>
              <a:buFont typeface="Arial" panose="020B0604020202020204" pitchFamily="34" charset="0"/>
              <a:buChar char="•"/>
            </a:pPr>
            <a:endParaRPr lang="en-US" sz="1200" dirty="0"/>
          </a:p>
          <a:p>
            <a:pPr>
              <a:buFont typeface="Arial" panose="020B0604020202020204" pitchFamily="34" charset="0"/>
              <a:buChar char="•"/>
            </a:pPr>
            <a:r>
              <a:rPr lang="en-US" sz="1200" dirty="0"/>
              <a:t>Companies that own the peer-to-peer payment systems fail to provide adequate resolutions to servicemembers </a:t>
            </a:r>
          </a:p>
          <a:p>
            <a:pPr>
              <a:buFont typeface="Arial" panose="020B0604020202020204" pitchFamily="34" charset="0"/>
              <a:buChar char="•"/>
            </a:pPr>
            <a:endParaRPr lang="en-US" sz="1200" dirty="0"/>
          </a:p>
          <a:p>
            <a:pPr>
              <a:buFont typeface="Arial" panose="020B0604020202020204" pitchFamily="34" charset="0"/>
              <a:buChar char="•"/>
            </a:pPr>
            <a:r>
              <a:rPr lang="en-US" sz="1200" dirty="0"/>
              <a:t>Once a servicemember's identity is stolen and reported, they may experience unexpected consequences, such as having their funds withheld or accounts closed or suspended without prior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73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Financial education is a big part of what we do and have several resources created specifically for servicemembers and military families.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14850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Scammers are constantly finding new ways to steal your money. You can protect yourself by knowing what to look out for.  We have an entire webpage with resources that can help you do that.</a:t>
            </a:r>
          </a:p>
          <a:p>
            <a:endParaRPr lang="en-US" baseline="0" dirty="0"/>
          </a:p>
          <a:p>
            <a:r>
              <a:rPr lang="en-US" baseline="0" dirty="0"/>
              <a:t>Information on:</a:t>
            </a:r>
          </a:p>
          <a:p>
            <a:endParaRPr lang="en-US" baseline="0" dirty="0"/>
          </a:p>
          <a:p>
            <a:pPr>
              <a:buFont typeface="Arial" panose="020B0604020202020204" pitchFamily="34" charset="0"/>
              <a:buChar char="•"/>
            </a:pPr>
            <a:r>
              <a:rPr lang="en-US" baseline="0" dirty="0"/>
              <a:t>Debt collection scams</a:t>
            </a:r>
          </a:p>
          <a:p>
            <a:pPr>
              <a:buFont typeface="Arial" panose="020B0604020202020204" pitchFamily="34" charset="0"/>
              <a:buChar char="•"/>
            </a:pPr>
            <a:r>
              <a:rPr lang="en-US" baseline="0" dirty="0"/>
              <a:t>Debt settlement and debt relief scams</a:t>
            </a:r>
          </a:p>
          <a:p>
            <a:pPr>
              <a:buFont typeface="Arial" panose="020B0604020202020204" pitchFamily="34" charset="0"/>
              <a:buChar char="•"/>
            </a:pPr>
            <a:r>
              <a:rPr lang="en-US" baseline="0" dirty="0"/>
              <a:t>Foreclosure relief scams</a:t>
            </a:r>
          </a:p>
          <a:p>
            <a:pPr>
              <a:buFont typeface="Arial" panose="020B0604020202020204" pitchFamily="34" charset="0"/>
              <a:buChar char="•"/>
            </a:pPr>
            <a:r>
              <a:rPr lang="en-US" baseline="0" dirty="0"/>
              <a:t>Grandparent scam</a:t>
            </a:r>
          </a:p>
          <a:p>
            <a:pPr>
              <a:buFont typeface="Arial" panose="020B0604020202020204" pitchFamily="34" charset="0"/>
              <a:buChar char="•"/>
            </a:pPr>
            <a:r>
              <a:rPr lang="en-US" baseline="0" dirty="0"/>
              <a:t>Imposter scams</a:t>
            </a:r>
          </a:p>
          <a:p>
            <a:pPr>
              <a:buFont typeface="Arial" panose="020B0604020202020204" pitchFamily="34" charset="0"/>
              <a:buChar char="•"/>
            </a:pPr>
            <a:r>
              <a:rPr lang="en-US" baseline="0" dirty="0"/>
              <a:t>Mail fraud</a:t>
            </a:r>
          </a:p>
          <a:p>
            <a:pPr>
              <a:buFont typeface="Arial" panose="020B0604020202020204" pitchFamily="34" charset="0"/>
              <a:buChar char="•"/>
            </a:pPr>
            <a:r>
              <a:rPr lang="en-US" baseline="0" dirty="0"/>
              <a:t>Mortgage closing scams</a:t>
            </a:r>
          </a:p>
          <a:p>
            <a:pPr>
              <a:buFont typeface="Arial" panose="020B0604020202020204" pitchFamily="34" charset="0"/>
              <a:buChar char="•"/>
            </a:pPr>
            <a:r>
              <a:rPr lang="en-US" baseline="0" dirty="0"/>
              <a:t>Lottery or prize scams</a:t>
            </a:r>
          </a:p>
          <a:p>
            <a:pPr>
              <a:buFont typeface="Arial" panose="020B0604020202020204" pitchFamily="34" charset="0"/>
              <a:buChar char="•"/>
            </a:pPr>
            <a:r>
              <a:rPr lang="en-US" baseline="0" dirty="0"/>
              <a:t>Wire or money transfer fraud</a:t>
            </a:r>
          </a:p>
          <a:p>
            <a:pPr>
              <a:buFont typeface="Arial" panose="020B0604020202020204" pitchFamily="34" charset="0"/>
              <a:buChar char="•"/>
            </a:pPr>
            <a:endParaRPr lang="en-US" baseline="0" dirty="0"/>
          </a:p>
          <a:p>
            <a:pPr>
              <a:buFont typeface="Arial" panose="020B0604020202020204" pitchFamily="34" charset="0"/>
              <a:buChar char="•"/>
            </a:pPr>
            <a:endParaRPr lang="en-US" baseline="0" dirty="0"/>
          </a:p>
          <a:p>
            <a:pPr>
              <a:buFont typeface="Arial" panose="020B0604020202020204" pitchFamily="34" charset="0"/>
              <a:buChar char="•"/>
            </a:pPr>
            <a:r>
              <a:rPr lang="en-US" baseline="0" dirty="0"/>
              <a:t>National Association of Attorneys General </a:t>
            </a:r>
          </a:p>
          <a:p>
            <a:pPr>
              <a:buFont typeface="Arial" panose="020B0604020202020204" pitchFamily="34" charset="0"/>
              <a:buChar char="•"/>
            </a:pPr>
            <a:endParaRPr lang="en-US" baseline="0" dirty="0"/>
          </a:p>
          <a:p>
            <a:pPr>
              <a:buFont typeface="Arial" panose="020B0604020202020204" pitchFamily="34" charset="0"/>
              <a:buChar char="•"/>
            </a:pP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2531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VA in partnership with other Federal agencies including the CFPB has launched the VSAFE campaign and task force to combat fraud and scams perpetrated against veterans, service members, and their families. </a:t>
            </a:r>
          </a:p>
          <a:p>
            <a:endParaRPr lang="en-US" dirty="0"/>
          </a:p>
          <a:p>
            <a:pPr algn="l"/>
            <a:r>
              <a:rPr lang="en-US" b="0" i="0" dirty="0">
                <a:solidFill>
                  <a:srgbClr val="0A2458"/>
                </a:solidFill>
                <a:effectLst/>
                <a:latin typeface="MercurySSm-Book-Pro_Web"/>
              </a:rPr>
              <a:t>In the coming months, the VSAFE Task Force will:</a:t>
            </a:r>
          </a:p>
          <a:p>
            <a:pPr algn="l"/>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Release a Fraud Prevention Tool Kit</a:t>
            </a:r>
            <a:r>
              <a:rPr lang="en-US" b="0" i="0" dirty="0">
                <a:solidFill>
                  <a:srgbClr val="0A2458"/>
                </a:solidFill>
                <a:effectLst/>
                <a:latin typeface="MercurySSm-Bold-Pro_Web"/>
              </a:rPr>
              <a:t>: </a:t>
            </a:r>
            <a:r>
              <a:rPr lang="en-US" b="0" i="0" dirty="0">
                <a:solidFill>
                  <a:srgbClr val="0A2458"/>
                </a:solidFill>
                <a:effectLst/>
                <a:latin typeface="MercurySSm-Book-Pro_Web"/>
              </a:rPr>
              <a:t>VA will partner with Veteran Service Organizations and Military Service Organizations to disseminate a toolkit that provides tips on preventing fraud and scams involving imposters, health care, finances, housing, employment, education, and memorialization.</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Publish a Series of Public Service Announcements</a:t>
            </a:r>
            <a:r>
              <a:rPr lang="en-US" b="0" i="0" dirty="0">
                <a:solidFill>
                  <a:srgbClr val="0A2458"/>
                </a:solidFill>
                <a:effectLst/>
                <a:latin typeface="MercurySSm-Bold-Pro_Web"/>
              </a:rPr>
              <a:t>: </a:t>
            </a:r>
            <a:r>
              <a:rPr lang="en-US" b="0" i="0" dirty="0">
                <a:solidFill>
                  <a:srgbClr val="0A2458"/>
                </a:solidFill>
                <a:effectLst/>
                <a:latin typeface="MercurySSm-Book-Pro_Web"/>
              </a:rPr>
              <a:t>To destigmatize conversations about fraud among veterans, VA will publish videos unpacking different forms of fraud.</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Create a One-Stop Shop</a:t>
            </a:r>
            <a:r>
              <a:rPr lang="en-US" b="0" i="0" dirty="0">
                <a:solidFill>
                  <a:srgbClr val="0A2458"/>
                </a:solidFill>
                <a:effectLst/>
                <a:latin typeface="MercurySSm-Bold-Pro_Web"/>
              </a:rPr>
              <a:t>: </a:t>
            </a:r>
            <a:r>
              <a:rPr lang="en-US" b="0" i="0" dirty="0">
                <a:solidFill>
                  <a:srgbClr val="0A2458"/>
                </a:solidFill>
                <a:effectLst/>
                <a:latin typeface="MercurySSm-Book-Pro_Web"/>
              </a:rPr>
              <a:t>A whole-of-government effort to consolidate and centralize educational resources and reporting tools, giving veterans no wrong door to access essential federal resources to prevent and report fraud. The Federal Trade Commission (FTC) will take a first step by serving as the central recipient of reports of scams against veterans and Service members at ReportFraud.ftc.gov. These reports will be shared across federal and state agencies using the FTC’s </a:t>
            </a:r>
            <a:r>
              <a:rPr lang="en-US" b="0" i="0" u="none" strike="noStrike" dirty="0">
                <a:solidFill>
                  <a:srgbClr val="0064BC"/>
                </a:solidFill>
                <a:effectLst/>
                <a:latin typeface="MercurySSm-Book-Pro_Web"/>
                <a:hlinkClick r:id="rId3"/>
              </a:rPr>
              <a:t>Consumer Sentinel Network</a:t>
            </a:r>
            <a:r>
              <a:rPr lang="en-US" b="0" i="0" dirty="0">
                <a:solidFill>
                  <a:srgbClr val="0A2458"/>
                </a:solidFill>
                <a:effectLst/>
                <a:latin typeface="MercurySSm-Book-Pro_Web"/>
              </a:rPr>
              <a:t>, which connects nearly 3,000 federal, state, local, and international law enforcement users. Further, veterans, along with Service members and their families, can keep in touch sign up for email updates from MilitaryConsumer.gov, a centralized source of information on how to spot, avoid, and report scams affecting military related consumers.</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Prevent Scam Callers from Targeting Veterans</a:t>
            </a:r>
            <a:r>
              <a:rPr lang="en-US" b="0" i="0" dirty="0">
                <a:solidFill>
                  <a:srgbClr val="0A2458"/>
                </a:solidFill>
                <a:effectLst/>
                <a:latin typeface="MercurySSm-Bold-Pro_Web"/>
              </a:rPr>
              <a:t>: </a:t>
            </a:r>
            <a:r>
              <a:rPr lang="en-US" b="0" i="0" dirty="0">
                <a:solidFill>
                  <a:srgbClr val="0A2458"/>
                </a:solidFill>
                <a:effectLst/>
                <a:latin typeface="MercurySSm-Book-Pro_Web"/>
              </a:rPr>
              <a:t>Recent actions by the Federal Communications Commission (FCC) to block active robocalling scams have already resulted in a </a:t>
            </a:r>
            <a:r>
              <a:rPr lang="en-US" b="0" i="0" u="none" strike="noStrike" dirty="0">
                <a:solidFill>
                  <a:srgbClr val="0064BC"/>
                </a:solidFill>
                <a:effectLst/>
                <a:latin typeface="MercurySSm-Book-Pro_Web"/>
                <a:hlinkClick r:id="rId4"/>
              </a:rPr>
              <a:t>99% drop in auto warranty robocalls and an 88% drop in student loan scam robocalls</a:t>
            </a:r>
            <a:r>
              <a:rPr lang="en-US" b="0" i="0" dirty="0">
                <a:solidFill>
                  <a:srgbClr val="0A2458"/>
                </a:solidFill>
                <a:effectLst/>
                <a:latin typeface="MercurySSm-Book-Pro_Web"/>
              </a:rPr>
              <a:t>. The FCC will build upon these efforts by working to identify the originators of scam calls targeting veterans and Service members to enable it to order phone companies to block these calls. </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Conduct a Nationwide Listening Tour</a:t>
            </a:r>
            <a:r>
              <a:rPr lang="en-US" b="0" i="0" dirty="0">
                <a:solidFill>
                  <a:srgbClr val="0A2458"/>
                </a:solidFill>
                <a:effectLst/>
                <a:latin typeface="MercurySSm-Bold-Pro_Web"/>
              </a:rPr>
              <a:t>: </a:t>
            </a:r>
            <a:r>
              <a:rPr lang="en-US" b="0" i="0" dirty="0">
                <a:solidFill>
                  <a:srgbClr val="0A2458"/>
                </a:solidFill>
                <a:effectLst/>
                <a:latin typeface="MercurySSm-Book-Pro_Web"/>
              </a:rPr>
              <a:t>VA will hold 10 listening sessions with veterans in populations that are highly targeted by predatory actors to gather veteran feedback on fraud types they’ve experienced, their experiences with reporting fraud, what kind of support they need, among other key areas.</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Solicit Feedback on the Car-Buying Experience</a:t>
            </a:r>
            <a:r>
              <a:rPr lang="en-US" b="0" i="0" dirty="0">
                <a:solidFill>
                  <a:srgbClr val="0A2458"/>
                </a:solidFill>
                <a:effectLst/>
                <a:latin typeface="MercurySSm-Bold-Pro_Web"/>
              </a:rPr>
              <a:t>: </a:t>
            </a:r>
            <a:r>
              <a:rPr lang="en-US" b="0" i="0" dirty="0">
                <a:solidFill>
                  <a:srgbClr val="0A2458"/>
                </a:solidFill>
                <a:effectLst/>
                <a:latin typeface="MercurySSm-Book-Pro_Web"/>
              </a:rPr>
              <a:t>The FTC will issue a call for feedback from Service members on their car buying experiences. The FTC has </a:t>
            </a:r>
            <a:r>
              <a:rPr lang="en-US" b="0" i="0" u="none" strike="noStrike" dirty="0">
                <a:solidFill>
                  <a:srgbClr val="0064BC"/>
                </a:solidFill>
                <a:effectLst/>
                <a:latin typeface="MercurySSm-Book-Pro_Web"/>
                <a:hlinkClick r:id="rId5"/>
              </a:rPr>
              <a:t>already identified</a:t>
            </a:r>
            <a:r>
              <a:rPr lang="en-US" b="0" i="0" dirty="0">
                <a:solidFill>
                  <a:srgbClr val="0A2458"/>
                </a:solidFill>
                <a:effectLst/>
                <a:latin typeface="MercurySSm-Book-Pro_Web"/>
              </a:rPr>
              <a:t> the heightened risks for fraud that car buyers face. This targeted call for feedback will aid the FTC’s </a:t>
            </a:r>
            <a:r>
              <a:rPr lang="en-US" b="0" i="0" u="none" strike="noStrike" dirty="0">
                <a:solidFill>
                  <a:srgbClr val="0064BC"/>
                </a:solidFill>
                <a:effectLst/>
                <a:latin typeface="MercurySSm-Book-Pro_Web"/>
                <a:hlinkClick r:id="rId6"/>
              </a:rPr>
              <a:t>ongoing efforts</a:t>
            </a:r>
            <a:r>
              <a:rPr lang="en-US" b="0" i="0" dirty="0">
                <a:solidFill>
                  <a:srgbClr val="0A2458"/>
                </a:solidFill>
                <a:effectLst/>
                <a:latin typeface="MercurySSm-Book-Pro_Web"/>
              </a:rPr>
              <a:t> to reduce car buying scams that take advantage of the unique challenges experienced by veterans.</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Increase Accessibility of Resources</a:t>
            </a:r>
            <a:r>
              <a:rPr lang="en-US" b="0" i="0" dirty="0">
                <a:solidFill>
                  <a:srgbClr val="0A2458"/>
                </a:solidFill>
                <a:effectLst/>
                <a:latin typeface="MercurySSm-Bold-Pro_Web"/>
              </a:rPr>
              <a:t>: </a:t>
            </a:r>
            <a:r>
              <a:rPr lang="en-US" b="0" i="0" dirty="0">
                <a:solidFill>
                  <a:srgbClr val="0A2458"/>
                </a:solidFill>
                <a:effectLst/>
                <a:latin typeface="MercurySSm-Book-Pro_Web"/>
              </a:rPr>
              <a:t>The FTC will highlight new resource for non-English-speaking Service members and veterans, making it easier for them to access the help that they need.</a:t>
            </a:r>
          </a:p>
          <a:p>
            <a:pPr algn="l">
              <a:buFont typeface="Arial" panose="020B0604020202020204" pitchFamily="34" charset="0"/>
              <a:buChar char="•"/>
            </a:pPr>
            <a:endParaRPr lang="en-US" b="0" i="0" dirty="0">
              <a:solidFill>
                <a:srgbClr val="0A2458"/>
              </a:solidFill>
              <a:effectLst/>
              <a:latin typeface="MercurySSm-Book-Pro_Web"/>
            </a:endParaRPr>
          </a:p>
          <a:p>
            <a:pPr algn="l">
              <a:buFont typeface="Arial" panose="020B0604020202020204" pitchFamily="34" charset="0"/>
              <a:buChar char="•"/>
            </a:pPr>
            <a:r>
              <a:rPr lang="en-US" b="1" i="0" dirty="0">
                <a:solidFill>
                  <a:srgbClr val="0A2458"/>
                </a:solidFill>
                <a:effectLst/>
                <a:latin typeface="MercurySSm-Bold-Pro_Web"/>
              </a:rPr>
              <a:t>Expand oversight to help address scams</a:t>
            </a:r>
            <a:r>
              <a:rPr lang="en-US" b="0" i="0" dirty="0">
                <a:solidFill>
                  <a:srgbClr val="0A2458"/>
                </a:solidFill>
                <a:effectLst/>
                <a:latin typeface="MercurySSm-Bold-Pro_Web"/>
              </a:rPr>
              <a:t>: </a:t>
            </a:r>
            <a:r>
              <a:rPr lang="en-US" b="0" i="0" dirty="0">
                <a:solidFill>
                  <a:srgbClr val="0A2458"/>
                </a:solidFill>
                <a:effectLst/>
                <a:latin typeface="MercurySSm-Book-Pro_Web"/>
              </a:rPr>
              <a:t>The Consumer Financial Protection Bureau (CFPB) has conducted extensive </a:t>
            </a:r>
            <a:r>
              <a:rPr lang="en-US" b="0" i="0" u="none" strike="noStrike" dirty="0">
                <a:solidFill>
                  <a:srgbClr val="0064BC"/>
                </a:solidFill>
                <a:effectLst/>
                <a:latin typeface="MercurySSm-Book-Pro_Web"/>
                <a:hlinkClick r:id="rId7"/>
              </a:rPr>
              <a:t>engagement</a:t>
            </a:r>
            <a:r>
              <a:rPr lang="en-US" b="0" i="0" dirty="0">
                <a:solidFill>
                  <a:srgbClr val="0A2458"/>
                </a:solidFill>
                <a:effectLst/>
                <a:latin typeface="MercurySSm-Book-Pro_Web"/>
              </a:rPr>
              <a:t> with military and veteran service organizations and recently </a:t>
            </a:r>
            <a:r>
              <a:rPr lang="en-US" b="0" i="0" u="none" strike="noStrike" dirty="0">
                <a:solidFill>
                  <a:srgbClr val="0064BC"/>
                </a:solidFill>
                <a:effectLst/>
                <a:latin typeface="MercurySSm-Book-Pro_Web"/>
                <a:hlinkClick r:id="rId7"/>
              </a:rPr>
              <a:t>took action</a:t>
            </a:r>
            <a:r>
              <a:rPr lang="en-US" b="0" i="0" dirty="0">
                <a:solidFill>
                  <a:srgbClr val="0A2458"/>
                </a:solidFill>
                <a:effectLst/>
                <a:latin typeface="MercurySSm-Book-Pro_Web"/>
              </a:rPr>
              <a:t> to address increasing reports of military identity theft. Earlier this week, the CFPB </a:t>
            </a:r>
            <a:r>
              <a:rPr lang="en-US" b="0" i="0" u="none" strike="noStrike" dirty="0">
                <a:solidFill>
                  <a:srgbClr val="0064BC"/>
                </a:solidFill>
                <a:effectLst/>
                <a:latin typeface="MercurySSm-Book-Pro_Web"/>
                <a:hlinkClick r:id="rId8"/>
              </a:rPr>
              <a:t>proposed</a:t>
            </a:r>
            <a:r>
              <a:rPr lang="en-US" b="0" i="0" dirty="0">
                <a:solidFill>
                  <a:srgbClr val="0A2458"/>
                </a:solidFill>
                <a:effectLst/>
                <a:latin typeface="MercurySSm-Book-Pro_Web"/>
              </a:rPr>
              <a:t> to extend its oversight to larger nonbank companies that offer services like digital wallets and payments apps, which the </a:t>
            </a:r>
            <a:r>
              <a:rPr lang="en-US" b="0" i="0" u="none" strike="noStrike" dirty="0">
                <a:solidFill>
                  <a:srgbClr val="0064BC"/>
                </a:solidFill>
                <a:effectLst/>
                <a:latin typeface="MercurySSm-Book-Pro_Web"/>
                <a:hlinkClick r:id="rId9"/>
              </a:rPr>
              <a:t>CFPB previously found</a:t>
            </a:r>
            <a:r>
              <a:rPr lang="en-US" b="0" i="0" dirty="0">
                <a:solidFill>
                  <a:srgbClr val="0A2458"/>
                </a:solidFill>
                <a:effectLst/>
                <a:latin typeface="MercurySSm-Book-Pro_Web"/>
              </a:rPr>
              <a:t> to pose a risk to Service members.  The CFPB will advance these initiatives and incorporate feedback from the VA’s nationwide listening tour and the FTC’s call for car-buying feedback into its ongoing work to protect Service members, veterans, and their families.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261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88900" indent="0">
              <a:buNone/>
            </a:pPr>
            <a:r>
              <a:rPr lang="en-US" dirty="0"/>
              <a:t>Other federal resources</a:t>
            </a:r>
          </a:p>
          <a:p>
            <a:r>
              <a:rPr lang="en-US" sz="1200" b="1" dirty="0">
                <a:hlinkClick r:id="rId3"/>
              </a:rPr>
              <a:t>Scams and how to recognize them from the Federal Trade Commission</a:t>
            </a:r>
            <a:r>
              <a:rPr lang="en-US" sz="1200" dirty="0">
                <a:hlinkClick r:id="rId3"/>
              </a:rPr>
              <a:t> </a:t>
            </a:r>
            <a:br>
              <a:rPr lang="en-US" sz="1200" b="1" dirty="0"/>
            </a:br>
            <a:r>
              <a:rPr lang="en-US" sz="1200" dirty="0"/>
              <a:t>Information to help consumers learn about scams and file a complaint.  Sign up for FTC “Scam Alerts.”</a:t>
            </a:r>
          </a:p>
          <a:p>
            <a:r>
              <a:rPr lang="en-US" sz="1200" b="1" dirty="0">
                <a:hlinkClick r:id="rId4"/>
              </a:rPr>
              <a:t>Investor scams from the Securities and Exchange Commission</a:t>
            </a:r>
            <a:r>
              <a:rPr lang="en-US" sz="1200" dirty="0">
                <a:hlinkClick r:id="rId4"/>
              </a:rPr>
              <a:t> </a:t>
            </a:r>
            <a:br>
              <a:rPr lang="en-US" sz="1200" b="1" dirty="0"/>
            </a:br>
            <a:r>
              <a:rPr lang="en-US" sz="1200" dirty="0"/>
              <a:t>Alerts and information about COVID-19 investor scams.</a:t>
            </a:r>
          </a:p>
          <a:p>
            <a:r>
              <a:rPr lang="en-US" sz="1200" b="1" dirty="0">
                <a:hlinkClick r:id="rId5"/>
              </a:rPr>
              <a:t>Rumor control from Federal Emergency Management Agency</a:t>
            </a:r>
            <a:r>
              <a:rPr lang="en-US" sz="1200" dirty="0">
                <a:hlinkClick r:id="rId5"/>
              </a:rPr>
              <a:t> </a:t>
            </a:r>
            <a:br>
              <a:rPr lang="en-US" sz="1200" b="1" dirty="0"/>
            </a:br>
            <a:r>
              <a:rPr lang="en-US" sz="1200" dirty="0"/>
              <a:t>Information to help the public distinguish between rumors and facts regarding the response to COVID-19 pandemic.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22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88900" indent="0">
              <a:buNone/>
            </a:pPr>
            <a:r>
              <a:rPr lang="en-US" sz="1200" dirty="0"/>
              <a:t>Other Local resources</a:t>
            </a:r>
          </a:p>
          <a:p>
            <a:r>
              <a:rPr lang="en-US" sz="1200" b="1" dirty="0">
                <a:hlinkClick r:id="rId3"/>
              </a:rPr>
              <a:t>National Association of Attorneys General</a:t>
            </a:r>
            <a:r>
              <a:rPr lang="en-US" sz="1200" b="1" dirty="0"/>
              <a:t> </a:t>
            </a:r>
          </a:p>
          <a:p>
            <a:r>
              <a:rPr lang="en-US" sz="1200" b="1" dirty="0"/>
              <a:t>Local consumer protection offices</a:t>
            </a:r>
          </a:p>
          <a:p>
            <a:r>
              <a:rPr lang="en-US" sz="1200" b="1" dirty="0"/>
              <a:t>Local law enforcement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B5A78-0B0D-437D-A12F-B173FE99B3F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341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 are available in seven languages: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Spanish, Traditional Chinese, Vietnamese, Korean, Tagalog, Arabic, and </a:t>
            </a:r>
            <a:r>
              <a:rPr lang="en-US" sz="1100" dirty="0"/>
              <a:t>English</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714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11" normalizeH="0" baseline="0" noProof="0" dirty="0">
                <a:ln>
                  <a:noFill/>
                </a:ln>
                <a:solidFill>
                  <a:srgbClr val="121820"/>
                </a:solidFill>
                <a:effectLst/>
                <a:uLnTx/>
                <a:uFillTx/>
                <a:latin typeface="Georgia" panose="02040502050405020303" pitchFamily="18" charset="0"/>
                <a:ea typeface="Calibri"/>
                <a:cs typeface="Arial"/>
                <a:sym typeface="Arial"/>
              </a:rPr>
              <a:t>The Consumer Financial Protection Bureau (CFPB) is an agency that helps consumer finance markets work by making rules more effective, by consistently and fairly enforcing those rules, and by empowering consumers to take more control over their economic lives.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5931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 matter what their level of experience, servicemembers and military families are making important financial decisions like buying homes and cars, using credit, and paying for college and everyday purchases. We have consumer tools and online educational resources that can help them improve their money management skills, </a:t>
            </a:r>
            <a:r>
              <a:rPr lang="en-US" baseline="0" dirty="0"/>
              <a:t>understand financial products,</a:t>
            </a:r>
            <a:r>
              <a:rPr lang="en-US" dirty="0"/>
              <a:t> </a:t>
            </a:r>
            <a:r>
              <a:rPr lang="en-US" baseline="0" dirty="0"/>
              <a:t>plan for big financial goals, </a:t>
            </a:r>
            <a:r>
              <a:rPr lang="en-US" dirty="0"/>
              <a:t>navigate purchases, and make more informed decisions about your everyday money choices. </a:t>
            </a:r>
          </a:p>
          <a:p>
            <a:endParaRPr lang="en-US" baseline="0" dirty="0"/>
          </a:p>
          <a:p>
            <a:r>
              <a:rPr lang="en-US" baseline="0" dirty="0"/>
              <a:t>The tools were created to help consumers with:</a:t>
            </a:r>
          </a:p>
          <a:p>
            <a:endParaRPr lang="en-US" baseline="0" dirty="0"/>
          </a:p>
          <a:p>
            <a:pPr>
              <a:buFont typeface="Arial" panose="020B0604020202020204" pitchFamily="34" charset="0"/>
              <a:buChar char="•"/>
            </a:pPr>
            <a:r>
              <a:rPr lang="en-US" baseline="0" dirty="0"/>
              <a:t>Buying a house </a:t>
            </a:r>
          </a:p>
          <a:p>
            <a:pPr>
              <a:buFont typeface="Arial" panose="020B0604020202020204" pitchFamily="34" charset="0"/>
              <a:buChar char="•"/>
            </a:pPr>
            <a:r>
              <a:rPr lang="en-US" baseline="0" dirty="0"/>
              <a:t>Paying for college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Getting an auto loan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Preparing for disasters and emergencies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Helping children learn about money</a:t>
            </a:r>
          </a:p>
          <a:p>
            <a:pPr>
              <a:buFont typeface="Arial" panose="020B0604020202020204" pitchFamily="34" charset="0"/>
              <a:buChar char="•"/>
            </a:pPr>
            <a:r>
              <a:rPr lang="en-US" baseline="0" dirty="0"/>
              <a:t>Planning for retirement</a:t>
            </a:r>
          </a:p>
          <a:p>
            <a:pPr>
              <a:buFont typeface="Arial" panose="020B0604020202020204" pitchFamily="34" charset="0"/>
              <a:buChar char="•"/>
            </a:pPr>
            <a:r>
              <a:rPr lang="en-US" baseline="0" dirty="0"/>
              <a:t>and more</a:t>
            </a:r>
          </a:p>
          <a:p>
            <a:endParaRPr lang="en-US" baseline="0" dirty="0"/>
          </a:p>
          <a:p>
            <a:r>
              <a:rPr lang="en-US" baseline="0" dirty="0"/>
              <a:t>Servicemembers can also browse a database of questions by money topics to find answers to commonly-asked financial questions with our Ask CFPB tool.  They can learn the basics, understand key terms, and find ways to take action when you have an issue with:</a:t>
            </a:r>
          </a:p>
          <a:p>
            <a:endParaRPr lang="en-US" baseline="0" dirty="0"/>
          </a:p>
          <a:p>
            <a:pPr>
              <a:buFont typeface="Arial" panose="020B0604020202020204" pitchFamily="34" charset="0"/>
              <a:buChar char="•"/>
            </a:pPr>
            <a:r>
              <a:rPr lang="en-US" baseline="0" dirty="0"/>
              <a:t>Auto loans </a:t>
            </a:r>
          </a:p>
          <a:p>
            <a:pPr>
              <a:buFont typeface="Arial" panose="020B0604020202020204" pitchFamily="34" charset="0"/>
              <a:buChar char="•"/>
            </a:pPr>
            <a:r>
              <a:rPr lang="en-US" baseline="0" dirty="0"/>
              <a:t>Bank accounts and services </a:t>
            </a:r>
          </a:p>
          <a:p>
            <a:pPr>
              <a:buFont typeface="Arial" panose="020B0604020202020204" pitchFamily="34" charset="0"/>
              <a:buChar char="•"/>
            </a:pPr>
            <a:r>
              <a:rPr lang="en-US" baseline="0" dirty="0"/>
              <a:t>Credit cards </a:t>
            </a:r>
          </a:p>
          <a:p>
            <a:pPr>
              <a:buFont typeface="Arial" panose="020B0604020202020204" pitchFamily="34" charset="0"/>
              <a:buChar char="•"/>
            </a:pPr>
            <a:r>
              <a:rPr lang="en-US" baseline="0" dirty="0"/>
              <a:t>Credit reports and scores </a:t>
            </a:r>
          </a:p>
          <a:p>
            <a:pPr>
              <a:buFont typeface="Arial" panose="020B0604020202020204" pitchFamily="34" charset="0"/>
              <a:buChar char="•"/>
            </a:pPr>
            <a:r>
              <a:rPr lang="en-US" baseline="0" dirty="0"/>
              <a:t>Debt collection </a:t>
            </a:r>
          </a:p>
          <a:p>
            <a:pPr>
              <a:buFont typeface="Arial" panose="020B0604020202020204" pitchFamily="34" charset="0"/>
              <a:buChar char="•"/>
            </a:pPr>
            <a:r>
              <a:rPr lang="en-US" baseline="0" dirty="0"/>
              <a:t>Fraud and scams </a:t>
            </a:r>
          </a:p>
          <a:p>
            <a:pPr>
              <a:buFont typeface="Arial" panose="020B0604020202020204" pitchFamily="34" charset="0"/>
              <a:buChar char="•"/>
            </a:pPr>
            <a:r>
              <a:rPr lang="en-US" baseline="0" dirty="0"/>
              <a:t>Money transfers </a:t>
            </a:r>
          </a:p>
          <a:p>
            <a:pPr>
              <a:buFont typeface="Arial" panose="020B0604020202020204" pitchFamily="34" charset="0"/>
              <a:buChar char="•"/>
            </a:pPr>
            <a:r>
              <a:rPr lang="en-US" baseline="0" dirty="0"/>
              <a:t>Mortgages </a:t>
            </a:r>
          </a:p>
          <a:p>
            <a:pPr>
              <a:buFont typeface="Arial" panose="020B0604020202020204" pitchFamily="34" charset="0"/>
              <a:buChar char="•"/>
            </a:pPr>
            <a:r>
              <a:rPr lang="en-US" baseline="0" dirty="0"/>
              <a:t>Payday loans </a:t>
            </a:r>
          </a:p>
          <a:p>
            <a:pPr>
              <a:buFont typeface="Arial" panose="020B0604020202020204" pitchFamily="34" charset="0"/>
              <a:buChar char="•"/>
            </a:pPr>
            <a:r>
              <a:rPr lang="en-US" baseline="0" dirty="0"/>
              <a:t>Prepaid cards </a:t>
            </a:r>
          </a:p>
          <a:p>
            <a:pPr>
              <a:buFont typeface="Arial" panose="020B0604020202020204" pitchFamily="34" charset="0"/>
              <a:buChar char="•"/>
            </a:pPr>
            <a:r>
              <a:rPr lang="en-US" baseline="0" dirty="0"/>
              <a:t>Reverse mortgages </a:t>
            </a:r>
          </a:p>
          <a:p>
            <a:pPr>
              <a:buFont typeface="Arial" panose="020B0604020202020204" pitchFamily="34" charset="0"/>
              <a:buChar char="•"/>
            </a:pPr>
            <a:r>
              <a:rPr lang="en-US" baseline="0" dirty="0"/>
              <a:t>Savings </a:t>
            </a:r>
          </a:p>
          <a:p>
            <a:pPr>
              <a:buFont typeface="Arial" panose="020B0604020202020204" pitchFamily="34" charset="0"/>
              <a:buChar char="•"/>
            </a:pPr>
            <a:r>
              <a:rPr lang="en-US" baseline="0" dirty="0"/>
              <a:t>Student loans</a:t>
            </a:r>
          </a:p>
          <a:p>
            <a:pPr>
              <a:buFont typeface="Arial" panose="020B0604020202020204" pitchFamily="34" charset="0"/>
              <a:buChar char="•"/>
            </a:pPr>
            <a:r>
              <a:rPr lang="en-US" baseline="0" dirty="0"/>
              <a:t>and more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292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0839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a:p>
            <a:r>
              <a:rPr lang="en-US" dirty="0">
                <a:latin typeface="Arial"/>
                <a:cs typeface="Arial"/>
              </a:rPr>
              <a:t>When you </a:t>
            </a:r>
            <a:r>
              <a:rPr lang="en-US" dirty="0">
                <a:latin typeface="Arial"/>
                <a:cs typeface="Arial"/>
                <a:hlinkClick r:id="rId3"/>
              </a:rPr>
              <a:t>submit a complaint</a:t>
            </a:r>
            <a:r>
              <a:rPr lang="en-US" dirty="0">
                <a:latin typeface="Arial"/>
                <a:cs typeface="Arial"/>
              </a:rPr>
              <a:t> to the CFPB, your complaint goes through several steps that help you get a response about your issue and help us identify problems in the marketplace. (Link - </a:t>
            </a:r>
            <a:r>
              <a:rPr lang="en-US" sz="1600" b="0" i="0" kern="1200" dirty="0">
                <a:solidFill>
                  <a:schemeClr val="tx1"/>
                </a:solidFill>
                <a:effectLst/>
                <a:latin typeface="Arial" panose="020B0604020202020204" pitchFamily="34" charset="0"/>
                <a:ea typeface="+mn-ea"/>
                <a:cs typeface="Arial" panose="020B0604020202020204" pitchFamily="34" charset="0"/>
              </a:rPr>
              <a:t>https://www.consumerfinance.gov/complaint/)</a:t>
            </a:r>
            <a:endParaRPr lang="en-US" dirty="0"/>
          </a:p>
          <a:p>
            <a:endParaRPr lang="en-US" dirty="0">
              <a:latin typeface="Arial"/>
              <a:cs typeface="Arial"/>
            </a:endParaRPr>
          </a:p>
          <a:p>
            <a:r>
              <a:rPr lang="en-US" dirty="0">
                <a:latin typeface="Arial"/>
                <a:cs typeface="Arial"/>
              </a:rPr>
              <a:t>1. Complaint submitted</a:t>
            </a:r>
          </a:p>
          <a:p>
            <a:r>
              <a:rPr lang="en-US" b="0" dirty="0">
                <a:latin typeface="Arial"/>
                <a:cs typeface="Arial"/>
              </a:rPr>
              <a:t>You submit a complaint about an issue you have with a company about a consumer financial product or service, or another government agency forwards your complaint to us. You will receive email updates and can </a:t>
            </a:r>
            <a:r>
              <a:rPr lang="en-US" b="0" dirty="0">
                <a:latin typeface="Arial"/>
                <a:cs typeface="Arial"/>
                <a:hlinkClick r:id="rId4"/>
              </a:rPr>
              <a:t>log in</a:t>
            </a:r>
            <a:r>
              <a:rPr lang="en-US" b="0" dirty="0">
                <a:latin typeface="Arial"/>
                <a:cs typeface="Arial"/>
              </a:rPr>
              <a:t> to track the status of your complaint. (Link -  https://portal.consumerfinance.gov/consumer/s/)</a:t>
            </a:r>
            <a:endParaRPr lang="en-US" b="0" dirty="0"/>
          </a:p>
          <a:p>
            <a:endParaRPr lang="en-US" dirty="0">
              <a:latin typeface="Arial"/>
              <a:cs typeface="Arial"/>
            </a:endParaRPr>
          </a:p>
          <a:p>
            <a:r>
              <a:rPr lang="en-US" dirty="0">
                <a:latin typeface="Arial"/>
                <a:cs typeface="Arial"/>
              </a:rPr>
              <a:t>2. Review and route</a:t>
            </a:r>
          </a:p>
          <a:p>
            <a:r>
              <a:rPr lang="en-US" b="0" dirty="0">
                <a:latin typeface="Arial"/>
                <a:cs typeface="Arial"/>
              </a:rPr>
              <a:t>We'll forward your complaint and any documents you provide to the company and work to get a response from them. If we find that another government agency would be better able to assist, we will forward your complaint to them and let you know.</a:t>
            </a:r>
          </a:p>
          <a:p>
            <a:endParaRPr lang="en-US" dirty="0"/>
          </a:p>
          <a:p>
            <a:r>
              <a:rPr lang="en-US" dirty="0">
                <a:latin typeface="Arial"/>
                <a:cs typeface="Arial"/>
              </a:rPr>
              <a:t>3. Company response</a:t>
            </a:r>
          </a:p>
          <a:p>
            <a:r>
              <a:rPr lang="en-US" b="0" dirty="0">
                <a:latin typeface="Arial"/>
                <a:cs typeface="Arial"/>
              </a:rPr>
              <a:t>The company reviews your complaint, communicates with you as needed, and reports back about the steps taken or that will be taken on the issue you identify in your complaint. Companies generally respond in 15 days. In some cases, the company will let you know their response is in progress and provide a final response in 60 days.</a:t>
            </a:r>
          </a:p>
          <a:p>
            <a:endParaRPr lang="en-US" dirty="0"/>
          </a:p>
          <a:p>
            <a:r>
              <a:rPr lang="en-US" dirty="0">
                <a:latin typeface="Arial"/>
                <a:cs typeface="Arial"/>
              </a:rPr>
              <a:t>4. Complaint published</a:t>
            </a:r>
          </a:p>
          <a:p>
            <a:r>
              <a:rPr lang="en-US" b="0" dirty="0">
                <a:latin typeface="Arial"/>
                <a:cs typeface="Arial"/>
              </a:rPr>
              <a:t>We publish information about your complaint—such as the subject and date of the complaint—on our public </a:t>
            </a:r>
            <a:r>
              <a:rPr lang="en-US" b="0" dirty="0">
                <a:latin typeface="Arial"/>
                <a:cs typeface="Arial"/>
                <a:hlinkClick r:id="rId5"/>
              </a:rPr>
              <a:t>Consumer Complaint Database</a:t>
            </a:r>
            <a:r>
              <a:rPr lang="en-US" b="0" dirty="0">
                <a:latin typeface="Arial"/>
                <a:cs typeface="Arial"/>
              </a:rPr>
              <a:t>.  With your consent we also publish your description of what happened, after taking steps to remove personal information. (Link - https://www.consumerfinance.gov/data-research/consumer-complaints/)</a:t>
            </a:r>
          </a:p>
          <a:p>
            <a:endParaRPr lang="en-US" dirty="0"/>
          </a:p>
          <a:p>
            <a:r>
              <a:rPr lang="en-US" dirty="0">
                <a:latin typeface="Arial"/>
                <a:cs typeface="Arial"/>
              </a:rPr>
              <a:t>5. Consumer review</a:t>
            </a:r>
          </a:p>
          <a:p>
            <a:r>
              <a:rPr lang="en-US" b="0" dirty="0">
                <a:latin typeface="Arial"/>
                <a:cs typeface="Arial"/>
              </a:rPr>
              <a:t>We will let you know when the company responds. You’ll be able to review the company’s response and will have 60 days to provide feedback about the company's response.</a:t>
            </a:r>
          </a:p>
          <a:p>
            <a:endParaRPr lang="en-US" dirty="0"/>
          </a:p>
          <a:p>
            <a:r>
              <a:rPr lang="en-US" b="1" dirty="0">
                <a:latin typeface="Arial"/>
                <a:cs typeface="Arial"/>
              </a:rPr>
              <a:t>We turn your complaint into action</a:t>
            </a:r>
          </a:p>
          <a:p>
            <a:r>
              <a:rPr lang="en-US" b="0" dirty="0">
                <a:latin typeface="Arial"/>
                <a:cs typeface="Arial"/>
              </a:rPr>
              <a:t>Complaints help with our work to supervise companies, enforce federal consumer financial laws, and write better rules and regulations. Learn more about </a:t>
            </a:r>
            <a:r>
              <a:rPr lang="en-US" b="0" dirty="0">
                <a:latin typeface="Arial"/>
                <a:cs typeface="Arial"/>
                <a:hlinkClick r:id="rId6"/>
              </a:rPr>
              <a:t>how we use complaint data</a:t>
            </a:r>
            <a:r>
              <a:rPr lang="en-US" b="0" dirty="0">
                <a:latin typeface="Arial"/>
                <a:cs typeface="Arial"/>
              </a:rPr>
              <a:t> or explore the data on your own in the </a:t>
            </a:r>
            <a:r>
              <a:rPr lang="en-US" b="0" dirty="0">
                <a:latin typeface="Arial"/>
                <a:cs typeface="Arial"/>
                <a:hlinkClick r:id="rId5"/>
              </a:rPr>
              <a:t>Consumer Complaint Database</a:t>
            </a:r>
            <a:r>
              <a:rPr lang="en-US" b="0" dirty="0">
                <a:latin typeface="Arial"/>
                <a:cs typeface="Arial"/>
              </a:rPr>
              <a:t>. (Link - https://www.consumerfinance.gov/complaint/data-use/)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7B30C-B99D-4177-A08D-A0D2389E0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B714EA5-740B-4530-AB1E-34D32BDB054C}"/>
              </a:ext>
            </a:extLst>
          </p:cNvPr>
          <p:cNvPicPr>
            <a:picLocks noChangeAspect="1"/>
          </p:cNvPicPr>
          <p:nvPr/>
        </p:nvPicPr>
        <p:blipFill>
          <a:blip r:embed="rId7"/>
          <a:stretch>
            <a:fillRect/>
          </a:stretch>
        </p:blipFill>
        <p:spPr>
          <a:xfrm>
            <a:off x="3544758" y="5407130"/>
            <a:ext cx="1505843" cy="493819"/>
          </a:xfrm>
          <a:prstGeom prst="rect">
            <a:avLst/>
          </a:prstGeom>
        </p:spPr>
      </p:pic>
    </p:spTree>
    <p:extLst>
      <p:ext uri="{BB962C8B-B14F-4D97-AF65-F5344CB8AC3E}">
        <p14:creationId xmlns:p14="http://schemas.microsoft.com/office/powerpoint/2010/main" val="1422052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a:p>
            <a:pPr defTabSz="321870">
              <a:defRPr/>
            </a:pPr>
            <a:r>
              <a:rPr lang="en-US" sz="2400" dirty="0"/>
              <a:t>Submitting a consumer complaint can be an incredibly helpful and effective tool for servicemembers who have a problem with a financial product or service that they can’t resolve on their own.</a:t>
            </a:r>
          </a:p>
          <a:p>
            <a:pPr defTabSz="321870">
              <a:defRPr/>
            </a:pPr>
            <a:endParaRPr lang="en-US" sz="2400" dirty="0"/>
          </a:p>
          <a:p>
            <a:pPr defTabSz="321870">
              <a:defRPr/>
            </a:pPr>
            <a:r>
              <a:rPr lang="en-US" sz="2400" dirty="0"/>
              <a:t>We take complaints in several different categories including:</a:t>
            </a:r>
          </a:p>
          <a:p>
            <a:pPr defTabSz="321870">
              <a:defRPr/>
            </a:pPr>
            <a:endParaRPr lang="en-US" sz="2400" dirty="0"/>
          </a:p>
          <a:p>
            <a:pPr marL="571500" indent="-342900" defTabSz="321870">
              <a:buFont typeface="Arial" panose="020B0604020202020204" pitchFamily="34" charset="0"/>
              <a:buChar char="•"/>
              <a:defRPr/>
            </a:pPr>
            <a:r>
              <a:rPr lang="en-US" sz="2400" dirty="0"/>
              <a:t>Debt collection</a:t>
            </a:r>
          </a:p>
          <a:p>
            <a:pPr marL="571500" indent="-342900" defTabSz="321870">
              <a:buFont typeface="Arial" panose="020B0604020202020204" pitchFamily="34" charset="0"/>
              <a:buChar char="•"/>
              <a:defRPr/>
            </a:pPr>
            <a:r>
              <a:rPr lang="en-US" sz="2400" dirty="0"/>
              <a:t>Credit reporting, credit repair services, or other personal consumer reports</a:t>
            </a:r>
          </a:p>
          <a:p>
            <a:pPr marL="571500" indent="-342900" defTabSz="321870">
              <a:buFont typeface="Arial" panose="020B0604020202020204" pitchFamily="34" charset="0"/>
              <a:buChar char="•"/>
              <a:defRPr/>
            </a:pPr>
            <a:r>
              <a:rPr lang="en-US" sz="2400" dirty="0"/>
              <a:t>Mortgage</a:t>
            </a:r>
          </a:p>
          <a:p>
            <a:pPr marL="571500" indent="-342900" defTabSz="321870">
              <a:buFont typeface="Arial" panose="020B0604020202020204" pitchFamily="34" charset="0"/>
              <a:buChar char="•"/>
              <a:defRPr/>
            </a:pPr>
            <a:r>
              <a:rPr lang="en-US" sz="2400" dirty="0"/>
              <a:t>Credit card or prepaid card</a:t>
            </a:r>
          </a:p>
          <a:p>
            <a:pPr marL="571500" indent="-342900" defTabSz="321870">
              <a:buFont typeface="Arial" panose="020B0604020202020204" pitchFamily="34" charset="0"/>
              <a:buChar char="•"/>
              <a:defRPr/>
            </a:pPr>
            <a:r>
              <a:rPr lang="en-US" sz="2400" dirty="0"/>
              <a:t>Checking or savings account</a:t>
            </a:r>
          </a:p>
          <a:p>
            <a:pPr marL="571500" indent="-342900" defTabSz="321870">
              <a:buFont typeface="Arial" panose="020B0604020202020204" pitchFamily="34" charset="0"/>
              <a:buChar char="•"/>
              <a:defRPr/>
            </a:pPr>
            <a:r>
              <a:rPr lang="en-US" sz="2400" dirty="0"/>
              <a:t>Vehicle loan or lease</a:t>
            </a:r>
          </a:p>
          <a:p>
            <a:pPr marL="571500" indent="-342900" defTabSz="321870">
              <a:buFont typeface="Arial" panose="020B0604020202020204" pitchFamily="34" charset="0"/>
              <a:buChar char="•"/>
              <a:defRPr/>
            </a:pPr>
            <a:r>
              <a:rPr lang="en-US" sz="2400" dirty="0"/>
              <a:t>Student loan</a:t>
            </a:r>
          </a:p>
          <a:p>
            <a:pPr marL="571500" indent="-342900" defTabSz="321870">
              <a:buFont typeface="Arial" panose="020B0604020202020204" pitchFamily="34" charset="0"/>
              <a:buChar char="•"/>
              <a:defRPr/>
            </a:pPr>
            <a:r>
              <a:rPr lang="en-US" sz="2400" dirty="0"/>
              <a:t>Payday loan, title loan, or personal loan (installment loan or personal line of credit)</a:t>
            </a:r>
          </a:p>
          <a:p>
            <a:pPr marL="571500" indent="-342900" defTabSz="321870">
              <a:buFont typeface="Arial" panose="020B0604020202020204" pitchFamily="34" charset="0"/>
              <a:buChar char="•"/>
              <a:defRPr/>
            </a:pPr>
            <a:r>
              <a:rPr lang="en-US" sz="2400" dirty="0"/>
              <a:t>Money transfer, virtual currency, or money service (check cashing service, currency exchange, cashier’s/traveler’s check, debt settlement)</a:t>
            </a:r>
          </a:p>
          <a:p>
            <a:pPr defTabSz="321870">
              <a:defRPr/>
            </a:pPr>
            <a:endParaRPr lang="en-US" sz="2400" dirty="0"/>
          </a:p>
          <a:p>
            <a:pPr defTabSz="321870">
              <a:defRPr/>
            </a:pPr>
            <a:r>
              <a:rPr lang="en-US" sz="2400" dirty="0"/>
              <a:t>A servicemember can submit a complaint by mail, by phone or online. Online is the fastest and most efficient method. </a:t>
            </a:r>
          </a:p>
          <a:p>
            <a:pPr defTabSz="321870">
              <a:defRPr/>
            </a:pPr>
            <a:endParaRPr lang="en-US" sz="2400" dirty="0"/>
          </a:p>
          <a:p>
            <a:pPr defTabSz="321870">
              <a:defRPr/>
            </a:pPr>
            <a:r>
              <a:rPr lang="en-US" sz="2400" dirty="0"/>
              <a:t>You can also file a referral complaint for them on their behalf.</a:t>
            </a:r>
          </a:p>
          <a:p>
            <a:pPr defTabSz="321870">
              <a:defRPr/>
            </a:pPr>
            <a:endParaRPr lang="en-US" sz="2400" dirty="0"/>
          </a:p>
          <a:p>
            <a:pPr defTabSz="321870">
              <a:defRPr/>
            </a:pPr>
            <a:r>
              <a:rPr lang="en-US" sz="2400" dirty="0"/>
              <a:t>You’ll need the dates, amounts, and other details about the complaint. If you have documents you want to include, such as billing statements or letters from the company. You’ll be able to attach them.</a:t>
            </a:r>
          </a:p>
          <a:p>
            <a:pPr defTabSz="321870">
              <a:defRPr/>
            </a:pPr>
            <a:endParaRPr lang="en-US" sz="2400" dirty="0"/>
          </a:p>
          <a:p>
            <a:pPr defTabSz="321870">
              <a:defRPr/>
            </a:pPr>
            <a:r>
              <a:rPr lang="en-US" sz="2400" dirty="0"/>
              <a:t>Make sure to include all the information you can, because you generally can’t submit a second complaint about the same problem.</a:t>
            </a:r>
          </a:p>
          <a:p>
            <a:pPr defTabSz="321870">
              <a:defRPr/>
            </a:pPr>
            <a:endParaRPr lang="en-US" sz="2400" dirty="0"/>
          </a:p>
          <a:p>
            <a:pPr defTabSz="321870">
              <a:defRPr/>
            </a:pPr>
            <a:r>
              <a:rPr lang="en-US" sz="2400" dirty="0"/>
              <a:t>We’ll forward your complaint and any documents you provide to the company and work to get you a response – generally within 15 days.</a:t>
            </a:r>
          </a:p>
          <a:p>
            <a:pPr defTabSz="321870">
              <a:defRPr/>
            </a:pPr>
            <a:endParaRPr lang="en-US" sz="2400" dirty="0"/>
          </a:p>
          <a:p>
            <a:pPr defTabSz="321870">
              <a:defRPr/>
            </a:pPr>
            <a:r>
              <a:rPr lang="en-US" sz="2400" dirty="0"/>
              <a:t>How to file a referral consumer complaint.</a:t>
            </a:r>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105701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843531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420388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711993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3301431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292700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97205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a:p>
            <a:pPr algn="l"/>
            <a:r>
              <a:rPr lang="en-US" sz="1200" dirty="0"/>
              <a:t>The Office of Servicemember Affairs, </a:t>
            </a:r>
            <a:r>
              <a:rPr lang="en-US" sz="1200" dirty="0">
                <a:highlight>
                  <a:srgbClr val="FFFF00"/>
                </a:highlight>
              </a:rPr>
              <a:t>or OSA as we’re often called, was established to serve and protect the needs of servicemembers, veterans, and military families in the consumer marketplace. </a:t>
            </a:r>
            <a:r>
              <a:rPr lang="en-US" sz="1200" dirty="0"/>
              <a:t>Every servicemember and military family has a unique financial story. </a:t>
            </a:r>
          </a:p>
          <a:p>
            <a:pPr algn="l"/>
            <a:endParaRPr lang="en-US" sz="1200" dirty="0"/>
          </a:p>
          <a:p>
            <a:pPr algn="l"/>
            <a:r>
              <a:rPr lang="en-US" sz="1200" dirty="0"/>
              <a:t>We listen to their issues, we analyze the problems they raise, we implement solutions where we can, and serve as their voice here at the Bureau. </a:t>
            </a:r>
            <a:endParaRPr lang="en-US" dirty="0"/>
          </a:p>
          <a:p>
            <a:pPr algn="l"/>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4802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461"/>
            <a:ext cx="5618480" cy="4428817"/>
          </a:xfrm>
        </p:spPr>
        <p:txBody>
          <a:bodyPr>
            <a:noAutofit/>
          </a:bodyPr>
          <a:lstStyle/>
          <a:p>
            <a:pPr defTabSz="321870">
              <a:defRPr/>
            </a:pPr>
            <a:endParaRPr lang="en-US" sz="2400" dirty="0"/>
          </a:p>
        </p:txBody>
      </p:sp>
      <p:sp>
        <p:nvSpPr>
          <p:cNvPr id="4" name="Slide Number Placeholder 3"/>
          <p:cNvSpPr>
            <a:spLocks noGrp="1"/>
          </p:cNvSpPr>
          <p:nvPr>
            <p:ph type="sldNum" sz="quarter" idx="10"/>
          </p:nvPr>
        </p:nvSpPr>
        <p:spPr/>
        <p:txBody>
          <a:bodyPr/>
          <a:lstStyle/>
          <a:p>
            <a:pPr>
              <a:defRPr/>
            </a:pPr>
            <a:fld id="{C1DFC732-DDF3-4F21-8FF3-50CD4DDC32C2}"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307747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3200" dirty="0"/>
          </a:p>
          <a:p>
            <a:r>
              <a:rPr lang="en-US" sz="3200" dirty="0"/>
              <a:t>Please feel free to reach out to the Office of Servicemember Affairs if you have any questions about what we do, resources we have for the military community, or how we’re working to support Servicemembers, veterans and military families.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3200" b="0"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DFC732-DDF3-4F21-8FF3-50CD4DDC32C2}"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26338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OSA’s mission has three central mandates under </a:t>
            </a:r>
            <a:r>
              <a:rPr lang="en-US" sz="1200" b="0" i="0" u="none" strike="noStrike" kern="1200" noProof="0" dirty="0">
                <a:effectLst/>
                <a:latin typeface="Segoe UI"/>
              </a:rPr>
              <a:t>The Dodd-Frank Act that creates the Bureau and the Office</a:t>
            </a:r>
            <a:r>
              <a:rPr lang="en-US" sz="1200" dirty="0"/>
              <a:t>:</a:t>
            </a:r>
          </a:p>
          <a:p>
            <a:pPr algn="l"/>
            <a:endParaRPr lang="en-US" sz="1200" dirty="0"/>
          </a:p>
          <a:p>
            <a:pPr>
              <a:buFont typeface="Arial" panose="020B0604020202020204" pitchFamily="34" charset="0"/>
              <a:buChar char="•"/>
            </a:pPr>
            <a:r>
              <a:rPr lang="en-US" sz="1200" dirty="0"/>
              <a:t>We educate and empower servicemembers and their families to make better-informed decisions regarding consumer financial products and services they use.</a:t>
            </a:r>
          </a:p>
          <a:p>
            <a:pPr>
              <a:buFont typeface="Arial" panose="020B0604020202020204" pitchFamily="34" charset="0"/>
              <a:buChar char="•"/>
            </a:pPr>
            <a:endParaRPr lang="en-US" sz="1200" dirty="0"/>
          </a:p>
          <a:p>
            <a:pPr>
              <a:buFont typeface="Arial" panose="020B0604020202020204" pitchFamily="34" charset="0"/>
              <a:buChar char="•"/>
            </a:pPr>
            <a:r>
              <a:rPr lang="en-US" sz="1200" dirty="0"/>
              <a:t>We monitor and analyze consumer complaints submitted by servicemembers and their families; and</a:t>
            </a:r>
          </a:p>
          <a:p>
            <a:pPr>
              <a:buFont typeface="Arial" panose="020B0604020202020204" pitchFamily="34" charset="0"/>
              <a:buChar char="•"/>
            </a:pPr>
            <a:endParaRPr lang="en-US" sz="1200" dirty="0"/>
          </a:p>
          <a:p>
            <a:pPr>
              <a:buFont typeface="Arial" panose="020B0604020202020204" pitchFamily="34" charset="0"/>
              <a:buChar char="•"/>
            </a:pPr>
            <a:r>
              <a:rPr lang="en-US" sz="1200" dirty="0"/>
              <a:t>We coordinate with other federal and state agencies regarding consumer protection measures for servicemembers, veterans and their families.</a:t>
            </a:r>
          </a:p>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We’re also tasked with coordinating with the FTC and the Federal Reserve Board of Governors to ensure that servicemembers and their families are educated and empowered to make better informed decisions regarding consumer financial products and services offered by car dealers, with a focus on motor vehicle dealerships near military installations.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60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Now that collaboration take many forms.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I said, OSA frequently works with other federal and state governments (most notably the DoD, FTC, VA, and DOJ), financial industry groups, military consumer groups, and other educators to improve consumer protection measure for the military community.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includes:</a:t>
            </a:r>
          </a:p>
          <a:p>
            <a:endParaRPr lang="en-US" dirty="0"/>
          </a:p>
          <a:p>
            <a:pPr>
              <a:buFont typeface="Wingdings" panose="05000000000000000000" pitchFamily="2" charset="2"/>
              <a:buChar char="§"/>
            </a:pPr>
            <a:r>
              <a:rPr lang="en-US" dirty="0"/>
              <a:t>Coordination with DoD to improve financial education, readiness products, and outreach</a:t>
            </a:r>
          </a:p>
          <a:p>
            <a:pPr>
              <a:buFont typeface="Wingdings" panose="05000000000000000000" pitchFamily="2" charset="2"/>
              <a:buChar char="§"/>
            </a:pPr>
            <a:r>
              <a:rPr lang="en-US" dirty="0"/>
              <a:t>Data Sharing with Congress and the public</a:t>
            </a:r>
          </a:p>
          <a:p>
            <a:pPr>
              <a:buFont typeface="Wingdings" panose="05000000000000000000" pitchFamily="2" charset="2"/>
              <a:buChar char="§"/>
            </a:pPr>
            <a:r>
              <a:rPr lang="en-US" dirty="0"/>
              <a:t>Having Quarterly meetings to share complaint data with the DOJ and FTC</a:t>
            </a:r>
          </a:p>
          <a:p>
            <a:pPr>
              <a:buFont typeface="Wingdings" panose="05000000000000000000" pitchFamily="2" charset="2"/>
              <a:buChar char="§"/>
            </a:pPr>
            <a:r>
              <a:rPr lang="en-US" dirty="0"/>
              <a:t>Sharing complaint data with State Attorneys’ Generals</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90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quickly take a look at what in the Financial Marketplace that makes servicemembers and military families vulnerable to scammers.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3751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Edit Master text styles</a:t>
            </a:r>
          </a:p>
        </p:txBody>
      </p:sp>
      <p:pic>
        <p:nvPicPr>
          <p:cNvPr id="23" name="Google Shape;23;p2"/>
          <p:cNvPicPr preferRelativeResize="0"/>
          <p:nvPr/>
        </p:nvPicPr>
        <p:blipFill>
          <a:blip r:embed="rId2"/>
          <a:stretch>
            <a:fillRect/>
          </a:stretch>
        </p:blipFill>
        <p:spPr>
          <a:xfrm>
            <a:off x="545039" y="5001237"/>
            <a:ext cx="2679700" cy="926882"/>
          </a:xfrm>
          <a:prstGeom prst="rect">
            <a:avLst/>
          </a:prstGeom>
          <a:noFill/>
          <a:ln>
            <a:noFill/>
          </a:ln>
        </p:spPr>
      </p:pic>
      <p:pic>
        <p:nvPicPr>
          <p:cNvPr id="24" name="Google Shape;24;p2"/>
          <p:cNvPicPr preferRelativeResize="0"/>
          <p:nvPr/>
        </p:nvPicPr>
        <p:blipFill rotWithShape="1">
          <a:blip r:embed="rId3">
            <a:alphaModFix/>
          </a:blip>
          <a:srcRect/>
          <a:stretch/>
        </p:blipFill>
        <p:spPr>
          <a:xfrm>
            <a:off x="0" y="5328740"/>
            <a:ext cx="9157662" cy="1885401"/>
          </a:xfrm>
          <a:prstGeom prst="rect">
            <a:avLst/>
          </a:prstGeom>
          <a:noFill/>
          <a:ln>
            <a:noFill/>
          </a:ln>
        </p:spPr>
      </p:pic>
    </p:spTree>
    <p:extLst>
      <p:ext uri="{BB962C8B-B14F-4D97-AF65-F5344CB8AC3E}">
        <p14:creationId xmlns:p14="http://schemas.microsoft.com/office/powerpoint/2010/main" val="178649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35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33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Edit Master text styles</a:t>
            </a: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54804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7" name="Google Shape;77;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78" name="Google Shape;78;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9" name="Google Shape;79;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80" name="Google Shape;80;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403553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hart with caption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01820">
                  <a:tint val="75000"/>
                </a:srgbClr>
              </a:solidFill>
            </a:endParaRPr>
          </a:p>
        </p:txBody>
      </p:sp>
      <p:sp>
        <p:nvSpPr>
          <p:cNvPr id="16" name="Text Placeholder 3"/>
          <p:cNvSpPr>
            <a:spLocks noGrp="1"/>
          </p:cNvSpPr>
          <p:nvPr>
            <p:ph type="body" sz="half" idx="10" hasCustomPrompt="1"/>
          </p:nvPr>
        </p:nvSpPr>
        <p:spPr>
          <a:xfrm>
            <a:off x="5414523" y="1370100"/>
            <a:ext cx="3175841" cy="4060021"/>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572256" y="1370099"/>
            <a:ext cx="4517885" cy="4060020"/>
          </a:xfrm>
        </p:spPr>
        <p:txBody>
          <a:bodyPr/>
          <a:lstStyle>
            <a:lvl1pPr marL="0" indent="0">
              <a:buNone/>
              <a:defRPr/>
            </a:lvl1pPr>
          </a:lstStyle>
          <a:p>
            <a:pPr lvl="0"/>
            <a:r>
              <a:rPr lang="en-US" dirty="0"/>
              <a:t>Insert chart here</a:t>
            </a:r>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solidFill>
                <a:srgbClr val="101820">
                  <a:tint val="75000"/>
                </a:srgbClr>
              </a:solidFill>
            </a:endParaRPr>
          </a:p>
        </p:txBody>
      </p:sp>
    </p:spTree>
    <p:extLst>
      <p:ext uri="{BB962C8B-B14F-4D97-AF65-F5344CB8AC3E}">
        <p14:creationId xmlns:p14="http://schemas.microsoft.com/office/powerpoint/2010/main" val="128142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44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586274" y="2300175"/>
            <a:ext cx="8040512" cy="880064"/>
          </a:xfrm>
          <a:prstGeom prst="rect">
            <a:avLst/>
          </a:prstGeom>
        </p:spPr>
        <p:txBody>
          <a:bodyPr lIns="64251" tIns="32125" rIns="64251" bIns="32125"/>
          <a:lstStyle>
            <a:lvl1pPr algn="l">
              <a:lnSpc>
                <a:spcPts val="3750"/>
              </a:lnSpc>
              <a:spcBef>
                <a:spcPts val="5625"/>
              </a:spcBef>
              <a:spcAft>
                <a:spcPts val="0"/>
              </a:spcAft>
              <a:defRPr sz="3450" baseline="0">
                <a:solidFill>
                  <a:schemeClr val="tx2"/>
                </a:solidFill>
              </a:defRPr>
            </a:lvl1pPr>
          </a:lstStyle>
          <a:p>
            <a:r>
              <a:rPr lang="en-US" dirty="0"/>
              <a:t>Click to add text</a:t>
            </a:r>
          </a:p>
        </p:txBody>
      </p:sp>
      <p:sp>
        <p:nvSpPr>
          <p:cNvPr id="22" name="Subtitle 2"/>
          <p:cNvSpPr>
            <a:spLocks noGrp="1"/>
          </p:cNvSpPr>
          <p:nvPr>
            <p:ph type="subTitle" idx="1" hasCustomPrompt="1"/>
          </p:nvPr>
        </p:nvSpPr>
        <p:spPr>
          <a:xfrm>
            <a:off x="586276" y="3202726"/>
            <a:ext cx="8040511" cy="757375"/>
          </a:xfrm>
          <a:prstGeom prst="rect">
            <a:avLst/>
          </a:prstGeom>
        </p:spPr>
        <p:txBody>
          <a:bodyPr wrap="square" lIns="64251" tIns="32125" rIns="64251" bIns="32125">
            <a:spAutoFit/>
          </a:bodyPr>
          <a:lstStyle>
            <a:lvl1pPr marL="0" indent="0" algn="l">
              <a:lnSpc>
                <a:spcPts val="3750"/>
              </a:lnSpc>
              <a:spcBef>
                <a:spcPts val="1582"/>
              </a:spcBef>
              <a:buClr>
                <a:schemeClr val="tx2"/>
              </a:buClr>
              <a:buSzPct val="100000"/>
              <a:buFontTx/>
              <a:buNone/>
              <a:defRPr sz="3450" cap="none" baseline="0">
                <a:solidFill>
                  <a:srgbClr val="050606"/>
                </a:solidFill>
              </a:defRPr>
            </a:lvl1pPr>
            <a:lvl2pPr marL="240944" indent="0" algn="ctr">
              <a:buNone/>
              <a:defRPr>
                <a:solidFill>
                  <a:schemeClr val="tx1">
                    <a:tint val="75000"/>
                  </a:schemeClr>
                </a:solidFill>
              </a:defRPr>
            </a:lvl2pPr>
            <a:lvl3pPr marL="481889" indent="0" algn="ctr">
              <a:buNone/>
              <a:defRPr>
                <a:solidFill>
                  <a:schemeClr val="tx1">
                    <a:tint val="75000"/>
                  </a:schemeClr>
                </a:solidFill>
              </a:defRPr>
            </a:lvl3pPr>
            <a:lvl4pPr marL="722832" indent="0" algn="ctr">
              <a:buNone/>
              <a:defRPr>
                <a:solidFill>
                  <a:schemeClr val="tx1">
                    <a:tint val="75000"/>
                  </a:schemeClr>
                </a:solidFill>
              </a:defRPr>
            </a:lvl4pPr>
            <a:lvl5pPr marL="963779" indent="0" algn="ctr">
              <a:buNone/>
              <a:defRPr>
                <a:solidFill>
                  <a:schemeClr val="tx1">
                    <a:tint val="75000"/>
                  </a:schemeClr>
                </a:solidFill>
              </a:defRPr>
            </a:lvl5pPr>
            <a:lvl6pPr marL="1204724" indent="0" algn="ctr">
              <a:buNone/>
              <a:defRPr>
                <a:solidFill>
                  <a:schemeClr val="tx1">
                    <a:tint val="75000"/>
                  </a:schemeClr>
                </a:solidFill>
              </a:defRPr>
            </a:lvl6pPr>
            <a:lvl7pPr marL="1445669" indent="0" algn="ctr">
              <a:buNone/>
              <a:defRPr>
                <a:solidFill>
                  <a:schemeClr val="tx1">
                    <a:tint val="75000"/>
                  </a:schemeClr>
                </a:solidFill>
              </a:defRPr>
            </a:lvl7pPr>
            <a:lvl8pPr marL="1686616" indent="0" algn="ctr">
              <a:buNone/>
              <a:defRPr>
                <a:solidFill>
                  <a:schemeClr val="tx1">
                    <a:tint val="75000"/>
                  </a:schemeClr>
                </a:solidFill>
              </a:defRPr>
            </a:lvl8pPr>
            <a:lvl9pPr marL="1927561" indent="0" algn="ctr">
              <a:buNone/>
              <a:defRPr>
                <a:solidFill>
                  <a:schemeClr val="tx1">
                    <a:tint val="75000"/>
                  </a:schemeClr>
                </a:solidFill>
              </a:defRPr>
            </a:lvl9pPr>
          </a:lstStyle>
          <a:p>
            <a:r>
              <a:rPr lang="en-US" dirty="0"/>
              <a:t>Click to add text</a:t>
            </a:r>
          </a:p>
        </p:txBody>
      </p:sp>
      <p:sp>
        <p:nvSpPr>
          <p:cNvPr id="8"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pic>
        <p:nvPicPr>
          <p:cNvPr id="6" name="Picture 5">
            <a:extLst>
              <a:ext uri="{FF2B5EF4-FFF2-40B4-BE49-F238E27FC236}">
                <a16:creationId xmlns:a16="http://schemas.microsoft.com/office/drawing/2014/main" id="{6EA23552-7F38-244A-97EF-6587E475AD72}"/>
              </a:ext>
            </a:extLst>
          </p:cNvPr>
          <p:cNvPicPr>
            <a:picLocks noChangeAspect="1"/>
          </p:cNvPicPr>
          <p:nvPr/>
        </p:nvPicPr>
        <p:blipFill>
          <a:blip r:embed="rId2"/>
          <a:stretch>
            <a:fillRect/>
          </a:stretch>
        </p:blipFill>
        <p:spPr>
          <a:xfrm>
            <a:off x="411209" y="5525167"/>
            <a:ext cx="2641600" cy="1236133"/>
          </a:xfrm>
          <a:prstGeom prst="rect">
            <a:avLst/>
          </a:prstGeom>
        </p:spPr>
      </p:pic>
      <p:pic>
        <p:nvPicPr>
          <p:cNvPr id="7" name="Picture 6">
            <a:extLst>
              <a:ext uri="{FF2B5EF4-FFF2-40B4-BE49-F238E27FC236}">
                <a16:creationId xmlns:a16="http://schemas.microsoft.com/office/drawing/2014/main" id="{78ED15F5-22C9-F14E-9FE2-B394A0ABDB6A}"/>
              </a:ext>
            </a:extLst>
          </p:cNvPr>
          <p:cNvPicPr>
            <a:picLocks noChangeAspect="1"/>
          </p:cNvPicPr>
          <p:nvPr userDrawn="1"/>
        </p:nvPicPr>
        <p:blipFill>
          <a:blip r:embed="rId2"/>
          <a:stretch>
            <a:fillRect/>
          </a:stretch>
        </p:blipFill>
        <p:spPr>
          <a:xfrm>
            <a:off x="411209" y="5525167"/>
            <a:ext cx="2641600" cy="1236133"/>
          </a:xfrm>
          <a:prstGeom prst="rect">
            <a:avLst/>
          </a:prstGeom>
        </p:spPr>
      </p:pic>
    </p:spTree>
    <p:extLst>
      <p:ext uri="{BB962C8B-B14F-4D97-AF65-F5344CB8AC3E}">
        <p14:creationId xmlns:p14="http://schemas.microsoft.com/office/powerpoint/2010/main" val="2020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ed list" userDrawn="1">
  <p:cSld name="Numbered list">
    <p:spTree>
      <p:nvGrpSpPr>
        <p:cNvPr id="1" name="Shape 36"/>
        <p:cNvGrpSpPr/>
        <p:nvPr/>
      </p:nvGrpSpPr>
      <p:grpSpPr>
        <a:xfrm>
          <a:off x="0" y="0"/>
          <a:ext cx="0" cy="0"/>
          <a:chOff x="0" y="0"/>
          <a:chExt cx="0" cy="0"/>
        </a:xfrm>
      </p:grpSpPr>
      <p:sp>
        <p:nvSpPr>
          <p:cNvPr id="38" name="Google Shape;38;p5"/>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39" name="Google Shape;39;p5"/>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40" name="Google Shape;40;p5"/>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7" name="Content Placeholder 2">
            <a:extLst>
              <a:ext uri="{FF2B5EF4-FFF2-40B4-BE49-F238E27FC236}">
                <a16:creationId xmlns:a16="http://schemas.microsoft.com/office/drawing/2014/main" id="{DABD3247-2481-B44D-BEC7-AEE4364B32AE}"/>
              </a:ext>
            </a:extLst>
          </p:cNvPr>
          <p:cNvSpPr>
            <a:spLocks noGrp="1"/>
          </p:cNvSpPr>
          <p:nvPr>
            <p:ph idx="12" hasCustomPrompt="1"/>
          </p:nvPr>
        </p:nvSpPr>
        <p:spPr>
          <a:xfrm>
            <a:off x="553641" y="1549400"/>
            <a:ext cx="8036720" cy="4199646"/>
          </a:xfrm>
        </p:spPr>
        <p:txBody>
          <a:bodyPr/>
          <a:lstStyle>
            <a:lvl1pPr marL="88900" marR="0" indent="0" algn="l" defTabSz="914400" rtl="0" eaLnBrk="1" fontAlgn="auto" latinLnBrk="0" hangingPunct="1">
              <a:lnSpc>
                <a:spcPct val="118181"/>
              </a:lnSpc>
              <a:spcBef>
                <a:spcPts val="1000"/>
              </a:spcBef>
              <a:spcAft>
                <a:spcPts val="0"/>
              </a:spcAft>
              <a:buClr>
                <a:schemeClr val="dk2"/>
              </a:buClr>
              <a:buSzPts val="2200"/>
              <a:buFont typeface="Noto Sans Symbols"/>
              <a:buNone/>
              <a:tabLst/>
              <a:defRPr/>
            </a:lvl1pPr>
          </a:lstStyle>
          <a:p>
            <a:pPr lvl="0"/>
            <a:r>
              <a:rPr lang="en-US" dirty="0"/>
              <a:t>1. Click to edit Master text styles</a:t>
            </a:r>
          </a:p>
        </p:txBody>
      </p:sp>
    </p:spTree>
    <p:extLst>
      <p:ext uri="{BB962C8B-B14F-4D97-AF65-F5344CB8AC3E}">
        <p14:creationId xmlns:p14="http://schemas.microsoft.com/office/powerpoint/2010/main" val="249467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61" name="Google Shape;61;p9"/>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2" name="Google Shape;62;p9"/>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04193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53641" y="274637"/>
            <a:ext cx="8036720" cy="743347"/>
          </a:xfrm>
          <a:prstGeom prst="rect">
            <a:avLst/>
          </a:prstGeom>
        </p:spPr>
        <p:txBody>
          <a:bodyPr vert="horz" lIns="91440" tIns="45720" rIns="91440" bIns="45720" rtlCol="0" anchor="ctr">
            <a:normAutofit/>
          </a:bodyPr>
          <a:lstStyle/>
          <a:p>
            <a:r>
              <a:rPr lang="en-US" dirty="0"/>
              <a:t>Click to add title</a:t>
            </a:r>
          </a:p>
        </p:txBody>
      </p:sp>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31501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15" name="Google Shape;15;p1"/>
          <p:cNvPicPr preferRelativeResize="0"/>
          <p:nvPr/>
        </p:nvPicPr>
        <p:blipFill>
          <a:blip r:embed="rId12"/>
          <a:stretch>
            <a:fillRect/>
          </a:stretch>
        </p:blipFill>
        <p:spPr>
          <a:xfrm>
            <a:off x="478944" y="5765633"/>
            <a:ext cx="2679700" cy="926882"/>
          </a:xfrm>
          <a:prstGeom prst="rect">
            <a:avLst/>
          </a:prstGeom>
          <a:noFill/>
          <a:ln>
            <a:noFill/>
          </a:ln>
        </p:spPr>
      </p:pic>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Tree>
    <p:extLst>
      <p:ext uri="{BB962C8B-B14F-4D97-AF65-F5344CB8AC3E}">
        <p14:creationId xmlns:p14="http://schemas.microsoft.com/office/powerpoint/2010/main" val="237003359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1" r:id="rId6"/>
    <p:sldLayoutId id="2147483721" r:id="rId7"/>
    <p:sldLayoutId id="2147483722" r:id="rId8"/>
    <p:sldLayoutId id="2147483723" r:id="rId9"/>
    <p:sldLayoutId id="2147483726"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nsumerfinance.gov/ask-cfpb/what-are-some-common-types-of-scams-en-209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nsumerfinance.gov/ask-cfpb/what-are-some-common-types-of-scams-en-209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sumerfinance.gov/ask-cfpb/what-are-some-common-types-of-scams-en-209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sumerfinance.gov/ask-cfpb/what-are-some-common-types-of-scams-en-209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onsumerfinance.gov/coronavirus/avoiding-scam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nsumerfinance.gov/consumer-tools/military-financial-lifecycle/"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nsumerfinance.gov/about-us/blog/alphabet-soup-abcs-military-consumer-protection/"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nsumerfinance.gov/consumer-tools/fraud"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va.gov/initiatives/protecting-veterans-from-frau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tc.gov/coronavirus/scams-consumer-advic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fema.gov/coronavirus-rumor-control/" TargetMode="External"/><Relationship Id="rId4" Type="http://schemas.openxmlformats.org/officeDocument/2006/relationships/hyperlink" Target="https://www.sec.gov/Coronaviru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aag.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user/cfpbvideo" TargetMode="External"/><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www.facebook.com/CFPB" TargetMode="External"/><Relationship Id="rId4" Type="http://schemas.openxmlformats.org/officeDocument/2006/relationships/image" Target="../media/image16.png"/><Relationship Id="rId9" Type="http://schemas.openxmlformats.org/officeDocument/2006/relationships/hyperlink" Target="https://twitter.com/CFPB"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consumerfinance.gov/complaint/" TargetMode="External"/><Relationship Id="rId7"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consumerfinance.gov/complain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ilitary@cfpb.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consumerfinance.gov/consumer-tools/educator-tools/servicemembers/?utm_source=webinar&amp;utm_medium=presentation&amp;utm_campaign=NVMF21&amp;utm_id=NVMF2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3"/>
          <p:cNvSpPr txBox="1">
            <a:spLocks noGrp="1"/>
          </p:cNvSpPr>
          <p:nvPr>
            <p:ph type="body" idx="1"/>
          </p:nvPr>
        </p:nvSpPr>
        <p:spPr>
          <a:xfrm>
            <a:off x="821276" y="3429000"/>
            <a:ext cx="7676554" cy="5207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1600" i="0" u="none" strike="noStrike" cap="none" dirty="0">
                <a:solidFill>
                  <a:srgbClr val="43484E"/>
                </a:solidFill>
                <a:latin typeface="Georgia"/>
                <a:ea typeface="Georgia"/>
                <a:cs typeface="Georgia"/>
                <a:sym typeface="Georgia"/>
              </a:rPr>
              <a:t>U.S. Coast Guard Wellness Wednesday – Military Consumer Month | July 10, 2024</a:t>
            </a:r>
          </a:p>
        </p:txBody>
      </p:sp>
      <p:sp>
        <p:nvSpPr>
          <p:cNvPr id="7" name="Google Shape;86;p13">
            <a:extLst>
              <a:ext uri="{FF2B5EF4-FFF2-40B4-BE49-F238E27FC236}">
                <a16:creationId xmlns:a16="http://schemas.microsoft.com/office/drawing/2014/main" id="{63DB4B81-AF15-4072-A0E2-4C97D0149B80}"/>
              </a:ext>
            </a:extLst>
          </p:cNvPr>
          <p:cNvSpPr txBox="1">
            <a:spLocks noGrp="1"/>
          </p:cNvSpPr>
          <p:nvPr>
            <p:ph type="title"/>
          </p:nvPr>
        </p:nvSpPr>
        <p:spPr>
          <a:xfrm>
            <a:off x="641193" y="1371601"/>
            <a:ext cx="8036720" cy="1536700"/>
          </a:xfrm>
          <a:prstGeom prst="rect">
            <a:avLst/>
          </a:prstGeom>
          <a:noFill/>
          <a:ln>
            <a:noFill/>
          </a:ln>
        </p:spPr>
        <p:txBody>
          <a:bodyPr spcFirstLastPara="1" wrap="square" lIns="91425" tIns="45700" rIns="91425" bIns="45700" anchor="ctr" anchorCtr="0">
            <a:noAutofit/>
          </a:bodyPr>
          <a:lstStyle/>
          <a:p>
            <a:pPr lvl="0" algn="ctr"/>
            <a:r>
              <a:rPr lang="en-US" sz="3200" dirty="0"/>
              <a:t>Servicemember Beware: How to Spot and Avoid Scams and Fraud</a:t>
            </a:r>
            <a:endParaRPr sz="3200" b="0" i="0" u="none" strike="noStrike" cap="none" dirty="0">
              <a:solidFill>
                <a:srgbClr val="101820"/>
              </a:solidFil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2800"/>
              <a:buFont typeface="Georgia"/>
              <a:buNone/>
            </a:pPr>
            <a:r>
              <a:rPr lang="en-US" dirty="0"/>
              <a:t>Unique Financial Challenges</a:t>
            </a:r>
            <a:endParaRPr sz="2800" b="0" i="0" u="none" strike="noStrike" cap="none" dirty="0">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383446"/>
            <a:ext cx="8036720" cy="41064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8181"/>
              </a:lnSpc>
              <a:spcBef>
                <a:spcPts val="1000"/>
              </a:spcBef>
              <a:spcAft>
                <a:spcPts val="0"/>
              </a:spcAft>
              <a:buClr>
                <a:schemeClr val="dk2"/>
              </a:buClr>
              <a:buSzPts val="2200"/>
              <a:buFont typeface="Noto Sans Symbols"/>
              <a:buChar char="▪"/>
            </a:pPr>
            <a:r>
              <a:rPr lang="en-US" sz="2100" b="0" i="0" u="none" strike="noStrike" cap="none" dirty="0">
                <a:solidFill>
                  <a:schemeClr val="dk1"/>
                </a:solidFill>
                <a:latin typeface="Georgia"/>
                <a:ea typeface="Georgia"/>
                <a:cs typeface="Georgia"/>
                <a:sym typeface="Georgia"/>
              </a:rPr>
              <a:t>Servicemembers are prime targets for scams and expensive financial products and services.</a:t>
            </a:r>
          </a:p>
          <a:p>
            <a:pPr marL="342900" marR="0" lvl="0" indent="-342900" algn="l" rtl="0">
              <a:lnSpc>
                <a:spcPct val="118181"/>
              </a:lnSpc>
              <a:spcBef>
                <a:spcPts val="1000"/>
              </a:spcBef>
              <a:spcAft>
                <a:spcPts val="0"/>
              </a:spcAft>
              <a:buClr>
                <a:schemeClr val="dk2"/>
              </a:buClr>
              <a:buSzPts val="2200"/>
              <a:buFont typeface="Noto Sans Symbols"/>
              <a:buChar char="▪"/>
            </a:pPr>
            <a:r>
              <a:rPr lang="en-US" sz="2100" b="0" i="0" u="none" strike="noStrike" cap="none" dirty="0">
                <a:solidFill>
                  <a:schemeClr val="dk1"/>
                </a:solidFill>
                <a:latin typeface="Georgia"/>
                <a:ea typeface="Georgia"/>
                <a:cs typeface="Georgia"/>
                <a:sym typeface="Georgia"/>
              </a:rPr>
              <a:t>Servicemembers face proximity risk from businesses operating just outside the gates of installations where they are stationed.</a:t>
            </a:r>
          </a:p>
          <a:p>
            <a:pPr marL="342900" marR="0" lvl="0" indent="-342900" algn="l" rtl="0">
              <a:lnSpc>
                <a:spcPct val="118181"/>
              </a:lnSpc>
              <a:spcBef>
                <a:spcPts val="1000"/>
              </a:spcBef>
              <a:spcAft>
                <a:spcPts val="0"/>
              </a:spcAft>
              <a:buClr>
                <a:schemeClr val="dk2"/>
              </a:buClr>
              <a:buSzPts val="2200"/>
              <a:buFont typeface="Noto Sans Symbols"/>
              <a:buChar char="▪"/>
            </a:pPr>
            <a:r>
              <a:rPr lang="en-US" sz="2100" b="0" i="0" u="none" strike="noStrike" cap="none" dirty="0">
                <a:solidFill>
                  <a:schemeClr val="dk1"/>
                </a:solidFill>
                <a:latin typeface="Georgia"/>
                <a:ea typeface="Georgia"/>
                <a:cs typeface="Georgia"/>
                <a:sym typeface="Georgia"/>
              </a:rPr>
              <a:t>Frequent relocations and permanent change of station orders often means a new home, new utility connections, and other situations where a servicemember or spouse needs to share personal information like Social Security numbers, credit card numbers, and bank account information.</a:t>
            </a:r>
          </a:p>
        </p:txBody>
      </p:sp>
    </p:spTree>
    <p:extLst>
      <p:ext uri="{BB962C8B-B14F-4D97-AF65-F5344CB8AC3E}">
        <p14:creationId xmlns:p14="http://schemas.microsoft.com/office/powerpoint/2010/main" val="313634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2800"/>
              <a:buFont typeface="Georgia"/>
              <a:buNone/>
            </a:pPr>
            <a:r>
              <a:rPr lang="en-US" dirty="0"/>
              <a:t>Unique Financial Challenges (</a:t>
            </a:r>
            <a:r>
              <a:rPr lang="en-US" i="1" dirty="0"/>
              <a:t>Cont.)</a:t>
            </a:r>
            <a:endParaRPr sz="2800" b="0" i="0" u="none" strike="noStrike" cap="none" dirty="0">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383446"/>
            <a:ext cx="8036720" cy="41064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8181"/>
              </a:lnSpc>
              <a:spcBef>
                <a:spcPts val="1000"/>
              </a:spcBef>
              <a:spcAft>
                <a:spcPts val="0"/>
              </a:spcAft>
              <a:buClr>
                <a:schemeClr val="dk2"/>
              </a:buClr>
              <a:buSzPts val="2200"/>
              <a:buFont typeface="Noto Sans Symbols"/>
              <a:buChar char="▪"/>
            </a:pPr>
            <a:r>
              <a:rPr lang="en-US" sz="2100" b="0" i="0" u="none" strike="noStrike" cap="none" dirty="0">
                <a:solidFill>
                  <a:schemeClr val="dk1"/>
                </a:solidFill>
                <a:latin typeface="Georgia"/>
                <a:ea typeface="Georgia"/>
                <a:cs typeface="Georgia"/>
                <a:sym typeface="Georgia"/>
              </a:rPr>
              <a:t>Data privacy and data brokers are a growing area of concern for servicemember</a:t>
            </a:r>
            <a:r>
              <a:rPr lang="en-US" sz="2100" dirty="0"/>
              <a:t>s and military families.</a:t>
            </a:r>
          </a:p>
          <a:p>
            <a:pPr marL="342900" marR="0" lvl="0" indent="-342900" algn="l" rtl="0">
              <a:lnSpc>
                <a:spcPct val="118181"/>
              </a:lnSpc>
              <a:spcBef>
                <a:spcPts val="1000"/>
              </a:spcBef>
              <a:spcAft>
                <a:spcPts val="0"/>
              </a:spcAft>
              <a:buClr>
                <a:schemeClr val="dk2"/>
              </a:buClr>
              <a:buSzPts val="2200"/>
              <a:buFont typeface="Noto Sans Symbols"/>
              <a:buChar char="▪"/>
            </a:pPr>
            <a:r>
              <a:rPr lang="en-US" sz="2100" dirty="0"/>
              <a:t>Evasion of military consumer protection laws like Servicemember Civil Relief Act (SCRA) and Military Lending Act (MLA) are also a growing concern.</a:t>
            </a:r>
          </a:p>
          <a:p>
            <a:pPr marL="342900" marR="0" lvl="0" indent="-342900" algn="l" rtl="0">
              <a:lnSpc>
                <a:spcPct val="118181"/>
              </a:lnSpc>
              <a:spcBef>
                <a:spcPts val="1000"/>
              </a:spcBef>
              <a:spcAft>
                <a:spcPts val="0"/>
              </a:spcAft>
              <a:buClr>
                <a:schemeClr val="dk2"/>
              </a:buClr>
              <a:buSzPts val="2200"/>
              <a:buFont typeface="Noto Sans Symbols"/>
              <a:buChar char="▪"/>
            </a:pPr>
            <a:r>
              <a:rPr lang="en-US" sz="2100" b="0" i="0" u="none" strike="noStrike" cap="none" dirty="0">
                <a:solidFill>
                  <a:schemeClr val="dk1"/>
                </a:solidFill>
                <a:latin typeface="Georgia"/>
                <a:ea typeface="Georgia"/>
                <a:cs typeface="Georgia"/>
                <a:sym typeface="Georgia"/>
              </a:rPr>
              <a:t>Harmful business practices can put a servicemember’s career and mission capability at risk.</a:t>
            </a:r>
          </a:p>
          <a:p>
            <a:pPr marL="342900" marR="0" lvl="0" indent="-342900" algn="l" rtl="0">
              <a:lnSpc>
                <a:spcPct val="118181"/>
              </a:lnSpc>
              <a:spcBef>
                <a:spcPts val="1000"/>
              </a:spcBef>
              <a:spcAft>
                <a:spcPts val="0"/>
              </a:spcAft>
              <a:buClr>
                <a:schemeClr val="dk2"/>
              </a:buClr>
              <a:buSzPts val="2200"/>
              <a:buFont typeface="Noto Sans Symbols"/>
              <a:buChar char="▪"/>
            </a:pPr>
            <a:r>
              <a:rPr lang="en-US" sz="2100" b="0" i="0" u="none" strike="noStrike" cap="none" dirty="0">
                <a:solidFill>
                  <a:schemeClr val="dk1"/>
                </a:solidFill>
                <a:latin typeface="Georgia"/>
                <a:ea typeface="Georgia"/>
                <a:cs typeface="Georgia"/>
                <a:sym typeface="Georgia"/>
              </a:rPr>
              <a:t>High indebtedness and shoddy debt collection practices that negatively affect all consumers may have an outsized impact on those serving in uniform</a:t>
            </a:r>
            <a:endParaRPr lang="en-US" sz="2100" dirty="0"/>
          </a:p>
          <a:p>
            <a:pPr marL="342900" marR="0" lvl="0" indent="-342900" algn="l" rtl="0">
              <a:lnSpc>
                <a:spcPct val="118181"/>
              </a:lnSpc>
              <a:spcBef>
                <a:spcPts val="1000"/>
              </a:spcBef>
              <a:spcAft>
                <a:spcPts val="0"/>
              </a:spcAft>
              <a:buClr>
                <a:schemeClr val="dk2"/>
              </a:buClr>
              <a:buSzPts val="2200"/>
              <a:buFont typeface="Noto Sans Symbols"/>
              <a:buChar char="▪"/>
            </a:pPr>
            <a:endParaRPr lang="en-US" sz="2100" b="0" i="0"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275847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2" y="2535424"/>
            <a:ext cx="7309556" cy="660048"/>
          </a:xfrm>
        </p:spPr>
        <p:txBody>
          <a:bodyPr>
            <a:noAutofit/>
          </a:bodyPr>
          <a:lstStyle/>
          <a:p>
            <a:r>
              <a:rPr lang="en-US" sz="3000" dirty="0">
                <a:solidFill>
                  <a:srgbClr val="101820"/>
                </a:solidFill>
              </a:rPr>
              <a:t>Fraud and Scams.</a:t>
            </a:r>
          </a:p>
        </p:txBody>
      </p:sp>
    </p:spTree>
    <p:extLst>
      <p:ext uri="{BB962C8B-B14F-4D97-AF65-F5344CB8AC3E}">
        <p14:creationId xmlns:p14="http://schemas.microsoft.com/office/powerpoint/2010/main" val="80311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FTC Military Consumer Fraud Report</a:t>
            </a:r>
          </a:p>
        </p:txBody>
      </p:sp>
      <p:pic>
        <p:nvPicPr>
          <p:cNvPr id="7" name="Picture 6" descr="Graphical user interface, table&#10;&#10;Description automatically generated">
            <a:extLst>
              <a:ext uri="{FF2B5EF4-FFF2-40B4-BE49-F238E27FC236}">
                <a16:creationId xmlns:a16="http://schemas.microsoft.com/office/drawing/2014/main" id="{89D9EE6E-D1CC-A787-9A47-29C64A52B44E}"/>
              </a:ext>
            </a:extLst>
          </p:cNvPr>
          <p:cNvPicPr>
            <a:picLocks noChangeAspect="1"/>
          </p:cNvPicPr>
          <p:nvPr/>
        </p:nvPicPr>
        <p:blipFill rotWithShape="1">
          <a:blip r:embed="rId3"/>
          <a:srcRect l="1841" t="8601" b="36990"/>
          <a:stretch/>
        </p:blipFill>
        <p:spPr>
          <a:xfrm>
            <a:off x="534262" y="1563328"/>
            <a:ext cx="8163964" cy="3731343"/>
          </a:xfrm>
          <a:prstGeom prst="rect">
            <a:avLst/>
          </a:prstGeom>
        </p:spPr>
      </p:pic>
    </p:spTree>
    <p:extLst>
      <p:ext uri="{BB962C8B-B14F-4D97-AF65-F5344CB8AC3E}">
        <p14:creationId xmlns:p14="http://schemas.microsoft.com/office/powerpoint/2010/main" val="126981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Common Types of Fraud and Scams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48880"/>
            <a:ext cx="8036720" cy="4118800"/>
          </a:xfrm>
        </p:spPr>
        <p:txBody>
          <a:bodyPr>
            <a:noAutofit/>
          </a:bodyPr>
          <a:lstStyle/>
          <a:p>
            <a:r>
              <a:rPr lang="en-US" sz="2100" dirty="0"/>
              <a:t>Cryptocurrency scams</a:t>
            </a:r>
          </a:p>
          <a:p>
            <a:r>
              <a:rPr lang="en-US" sz="2100" dirty="0"/>
              <a:t>Peer-to-Peer (P2P) and Mobile Payment Scams</a:t>
            </a:r>
          </a:p>
          <a:p>
            <a:r>
              <a:rPr lang="en-US" sz="2100" dirty="0"/>
              <a:t>Social media takeover</a:t>
            </a:r>
          </a:p>
          <a:p>
            <a:r>
              <a:rPr lang="en-US" sz="2100" dirty="0"/>
              <a:t>Job scams</a:t>
            </a:r>
          </a:p>
          <a:p>
            <a:r>
              <a:rPr lang="en-US" sz="2100" dirty="0"/>
              <a:t>Fake check scams</a:t>
            </a:r>
          </a:p>
          <a:p>
            <a:r>
              <a:rPr lang="en-US" sz="2100" dirty="0"/>
              <a:t>Payday loan scams</a:t>
            </a:r>
          </a:p>
          <a:p>
            <a:r>
              <a:rPr lang="en-US" sz="2100" dirty="0"/>
              <a:t>Accidental payment scam</a:t>
            </a:r>
          </a:p>
          <a:p>
            <a:r>
              <a:rPr lang="en-US" sz="2100" dirty="0"/>
              <a:t>Fake invoice scam</a:t>
            </a:r>
          </a:p>
        </p:txBody>
      </p:sp>
      <p:sp>
        <p:nvSpPr>
          <p:cNvPr id="4" name="Rectangle 3">
            <a:extLst>
              <a:ext uri="{FF2B5EF4-FFF2-40B4-BE49-F238E27FC236}">
                <a16:creationId xmlns:a16="http://schemas.microsoft.com/office/drawing/2014/main" id="{B6496EAB-8F90-D596-946A-189031E77C61}"/>
              </a:ext>
            </a:extLst>
          </p:cNvPr>
          <p:cNvSpPr/>
          <p:nvPr/>
        </p:nvSpPr>
        <p:spPr>
          <a:xfrm>
            <a:off x="3591099" y="6010949"/>
            <a:ext cx="5324301" cy="523220"/>
          </a:xfrm>
          <a:prstGeom prst="rect">
            <a:avLst/>
          </a:prstGeom>
        </p:spPr>
        <p:txBody>
          <a:bodyPr wrap="square">
            <a:spAutoFit/>
          </a:bodyPr>
          <a:lstStyle/>
          <a:p>
            <a:r>
              <a:rPr lang="en-US" dirty="0">
                <a:hlinkClick r:id="rId3"/>
              </a:rPr>
              <a:t>consumerfinance.gov/ask-cfpb/what-are-some-common-types-of-scams-en-2092/</a:t>
            </a:r>
            <a:r>
              <a:rPr lang="en-US" dirty="0"/>
              <a:t> </a:t>
            </a:r>
            <a:endParaRPr lang="en-US" b="1" u="sng" dirty="0">
              <a:solidFill>
                <a:srgbClr val="2CB34A"/>
              </a:solidFill>
            </a:endParaRPr>
          </a:p>
        </p:txBody>
      </p:sp>
    </p:spTree>
    <p:extLst>
      <p:ext uri="{BB962C8B-B14F-4D97-AF65-F5344CB8AC3E}">
        <p14:creationId xmlns:p14="http://schemas.microsoft.com/office/powerpoint/2010/main" val="373723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Common Types of Fraud and Scams (</a:t>
            </a:r>
            <a:r>
              <a:rPr lang="en-US" i="1" dirty="0"/>
              <a:t>Cont.</a:t>
            </a:r>
            <a:r>
              <a:rPr lang="en-US" dirty="0"/>
              <a:t>)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48880"/>
            <a:ext cx="8036720" cy="4118800"/>
          </a:xfrm>
        </p:spPr>
        <p:txBody>
          <a:bodyPr>
            <a:noAutofit/>
          </a:bodyPr>
          <a:lstStyle/>
          <a:p>
            <a:r>
              <a:rPr lang="en-US" sz="2100" dirty="0"/>
              <a:t>One-time password bot scams</a:t>
            </a:r>
          </a:p>
          <a:p>
            <a:r>
              <a:rPr lang="en-US" sz="2100" dirty="0"/>
              <a:t>Student loan forgiveness scams</a:t>
            </a:r>
          </a:p>
          <a:p>
            <a:r>
              <a:rPr lang="en-US" sz="2100" dirty="0"/>
              <a:t>Cash flipping</a:t>
            </a:r>
          </a:p>
          <a:p>
            <a:r>
              <a:rPr lang="en-US" sz="2100" dirty="0"/>
              <a:t>Cash App Promotions</a:t>
            </a:r>
          </a:p>
          <a:p>
            <a:r>
              <a:rPr lang="en-US" sz="2100" dirty="0"/>
              <a:t>Fake bank alerts</a:t>
            </a:r>
          </a:p>
          <a:p>
            <a:r>
              <a:rPr lang="en-US" sz="2100" dirty="0"/>
              <a:t>Fake barcodes on gift cards</a:t>
            </a:r>
          </a:p>
          <a:p>
            <a:r>
              <a:rPr lang="en-US" sz="2100" dirty="0"/>
              <a:t>Package delivery scams</a:t>
            </a:r>
          </a:p>
          <a:p>
            <a:r>
              <a:rPr lang="en-US" sz="2100" dirty="0"/>
              <a:t>Out-of-stock item scam</a:t>
            </a:r>
          </a:p>
        </p:txBody>
      </p:sp>
      <p:sp>
        <p:nvSpPr>
          <p:cNvPr id="4" name="Rectangle 3">
            <a:extLst>
              <a:ext uri="{FF2B5EF4-FFF2-40B4-BE49-F238E27FC236}">
                <a16:creationId xmlns:a16="http://schemas.microsoft.com/office/drawing/2014/main" id="{B6496EAB-8F90-D596-946A-189031E77C61}"/>
              </a:ext>
            </a:extLst>
          </p:cNvPr>
          <p:cNvSpPr/>
          <p:nvPr/>
        </p:nvSpPr>
        <p:spPr>
          <a:xfrm>
            <a:off x="3591099" y="6010949"/>
            <a:ext cx="5324301" cy="523220"/>
          </a:xfrm>
          <a:prstGeom prst="rect">
            <a:avLst/>
          </a:prstGeom>
        </p:spPr>
        <p:txBody>
          <a:bodyPr wrap="square">
            <a:spAutoFit/>
          </a:bodyPr>
          <a:lstStyle/>
          <a:p>
            <a:r>
              <a:rPr lang="en-US" dirty="0">
                <a:hlinkClick r:id="rId3"/>
              </a:rPr>
              <a:t>consumerfinance.gov/ask-cfpb/what-are-some-common-types-of-scams-en-2092/</a:t>
            </a:r>
            <a:r>
              <a:rPr lang="en-US" dirty="0"/>
              <a:t> </a:t>
            </a:r>
            <a:endParaRPr lang="en-US" b="1" u="sng" dirty="0">
              <a:solidFill>
                <a:srgbClr val="2CB34A"/>
              </a:solidFill>
            </a:endParaRPr>
          </a:p>
        </p:txBody>
      </p:sp>
    </p:spTree>
    <p:extLst>
      <p:ext uri="{BB962C8B-B14F-4D97-AF65-F5344CB8AC3E}">
        <p14:creationId xmlns:p14="http://schemas.microsoft.com/office/powerpoint/2010/main" val="187698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Common Types of Fraud and Scams (</a:t>
            </a:r>
            <a:r>
              <a:rPr lang="en-US" i="1" dirty="0"/>
              <a:t>Cont.</a:t>
            </a:r>
            <a:r>
              <a:rPr lang="en-US" dirty="0"/>
              <a:t>)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48879"/>
            <a:ext cx="8036720" cy="4562069"/>
          </a:xfrm>
        </p:spPr>
        <p:txBody>
          <a:bodyPr>
            <a:noAutofit/>
          </a:bodyPr>
          <a:lstStyle/>
          <a:p>
            <a:r>
              <a:rPr lang="en-US" sz="2100" dirty="0"/>
              <a:t>Puppy purchase scams</a:t>
            </a:r>
          </a:p>
          <a:p>
            <a:r>
              <a:rPr lang="en-US" sz="2100" dirty="0"/>
              <a:t>Check washing scams</a:t>
            </a:r>
          </a:p>
          <a:p>
            <a:r>
              <a:rPr lang="en-US" sz="2100" dirty="0"/>
              <a:t>Free-gift QR code scams</a:t>
            </a:r>
          </a:p>
          <a:p>
            <a:r>
              <a:rPr lang="en-US" sz="2100" dirty="0"/>
              <a:t>Amazon impostor scams</a:t>
            </a:r>
          </a:p>
          <a:p>
            <a:r>
              <a:rPr lang="en-US" sz="2100" dirty="0"/>
              <a:t>Crypto “recovery” scams</a:t>
            </a:r>
          </a:p>
          <a:p>
            <a:r>
              <a:rPr lang="en-US" sz="2100" dirty="0"/>
              <a:t>Tech support scams</a:t>
            </a:r>
          </a:p>
          <a:p>
            <a:r>
              <a:rPr lang="en-US" sz="2100" dirty="0"/>
              <a:t>Rental apartment and home scams</a:t>
            </a:r>
          </a:p>
          <a:p>
            <a:r>
              <a:rPr lang="en-US" sz="2100" dirty="0"/>
              <a:t>Daycare or childcare scams</a:t>
            </a:r>
          </a:p>
        </p:txBody>
      </p:sp>
      <p:sp>
        <p:nvSpPr>
          <p:cNvPr id="4" name="Rectangle 3">
            <a:extLst>
              <a:ext uri="{FF2B5EF4-FFF2-40B4-BE49-F238E27FC236}">
                <a16:creationId xmlns:a16="http://schemas.microsoft.com/office/drawing/2014/main" id="{B6496EAB-8F90-D596-946A-189031E77C61}"/>
              </a:ext>
            </a:extLst>
          </p:cNvPr>
          <p:cNvSpPr/>
          <p:nvPr/>
        </p:nvSpPr>
        <p:spPr>
          <a:xfrm>
            <a:off x="3591099" y="6010949"/>
            <a:ext cx="5324301" cy="523220"/>
          </a:xfrm>
          <a:prstGeom prst="rect">
            <a:avLst/>
          </a:prstGeom>
        </p:spPr>
        <p:txBody>
          <a:bodyPr wrap="square">
            <a:spAutoFit/>
          </a:bodyPr>
          <a:lstStyle/>
          <a:p>
            <a:r>
              <a:rPr lang="en-US" dirty="0">
                <a:hlinkClick r:id="rId3"/>
              </a:rPr>
              <a:t>consumerfinance.gov/ask-cfpb/what-are-some-common-types-of-scams-en-2092/</a:t>
            </a:r>
            <a:r>
              <a:rPr lang="en-US" dirty="0"/>
              <a:t> </a:t>
            </a:r>
            <a:endParaRPr lang="en-US" b="1" u="sng" dirty="0">
              <a:solidFill>
                <a:srgbClr val="2CB34A"/>
              </a:solidFill>
            </a:endParaRPr>
          </a:p>
        </p:txBody>
      </p:sp>
    </p:spTree>
    <p:extLst>
      <p:ext uri="{BB962C8B-B14F-4D97-AF65-F5344CB8AC3E}">
        <p14:creationId xmlns:p14="http://schemas.microsoft.com/office/powerpoint/2010/main" val="402888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Common Types of Fraud and Scams (</a:t>
            </a:r>
            <a:r>
              <a:rPr lang="en-US" i="1" dirty="0"/>
              <a:t>Cont.</a:t>
            </a:r>
            <a:r>
              <a:rPr lang="en-US" dirty="0"/>
              <a:t>)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48880"/>
            <a:ext cx="8036720" cy="4189920"/>
          </a:xfrm>
        </p:spPr>
        <p:txBody>
          <a:bodyPr>
            <a:noAutofit/>
          </a:bodyPr>
          <a:lstStyle/>
          <a:p>
            <a:r>
              <a:rPr lang="en-US" sz="2100" dirty="0"/>
              <a:t>Refund scams</a:t>
            </a:r>
          </a:p>
          <a:p>
            <a:r>
              <a:rPr lang="en-US" sz="2100" dirty="0"/>
              <a:t>Robocalls and scam texts</a:t>
            </a:r>
          </a:p>
          <a:p>
            <a:r>
              <a:rPr lang="en-US" sz="2100" dirty="0"/>
              <a:t>Elder financial exploitation</a:t>
            </a:r>
          </a:p>
          <a:p>
            <a:r>
              <a:rPr lang="en-US" sz="2100" dirty="0"/>
              <a:t>Foreclosure relief scam</a:t>
            </a:r>
          </a:p>
          <a:p>
            <a:r>
              <a:rPr lang="en-US" sz="2100" dirty="0"/>
              <a:t>Fraud by fiduciaries</a:t>
            </a:r>
          </a:p>
          <a:p>
            <a:r>
              <a:rPr lang="en-US" sz="2100" dirty="0"/>
              <a:t>Identity theft</a:t>
            </a:r>
          </a:p>
          <a:p>
            <a:r>
              <a:rPr lang="en-US" sz="2100" dirty="0"/>
              <a:t>Imposter and Government scams</a:t>
            </a:r>
          </a:p>
          <a:p>
            <a:r>
              <a:rPr lang="en-US" sz="2100" dirty="0"/>
              <a:t>Mail fraud </a:t>
            </a:r>
          </a:p>
        </p:txBody>
      </p:sp>
      <p:sp>
        <p:nvSpPr>
          <p:cNvPr id="4" name="Rectangle 3">
            <a:extLst>
              <a:ext uri="{FF2B5EF4-FFF2-40B4-BE49-F238E27FC236}">
                <a16:creationId xmlns:a16="http://schemas.microsoft.com/office/drawing/2014/main" id="{B6496EAB-8F90-D596-946A-189031E77C61}"/>
              </a:ext>
            </a:extLst>
          </p:cNvPr>
          <p:cNvSpPr/>
          <p:nvPr/>
        </p:nvSpPr>
        <p:spPr>
          <a:xfrm>
            <a:off x="3591099" y="6010949"/>
            <a:ext cx="5324301" cy="523220"/>
          </a:xfrm>
          <a:prstGeom prst="rect">
            <a:avLst/>
          </a:prstGeom>
        </p:spPr>
        <p:txBody>
          <a:bodyPr wrap="square">
            <a:spAutoFit/>
          </a:bodyPr>
          <a:lstStyle/>
          <a:p>
            <a:r>
              <a:rPr lang="en-US" dirty="0">
                <a:hlinkClick r:id="rId3"/>
              </a:rPr>
              <a:t>consumerfinance.gov/ask-cfpb/what-are-some-common-types-of-scams-en-2092/</a:t>
            </a:r>
            <a:r>
              <a:rPr lang="en-US" dirty="0"/>
              <a:t> </a:t>
            </a:r>
            <a:endParaRPr lang="en-US" b="1" u="sng" dirty="0">
              <a:solidFill>
                <a:srgbClr val="2CB34A"/>
              </a:solidFill>
            </a:endParaRPr>
          </a:p>
        </p:txBody>
      </p:sp>
    </p:spTree>
    <p:extLst>
      <p:ext uri="{BB962C8B-B14F-4D97-AF65-F5344CB8AC3E}">
        <p14:creationId xmlns:p14="http://schemas.microsoft.com/office/powerpoint/2010/main" val="342239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Common Types of Fraud and Scams (</a:t>
            </a:r>
            <a:r>
              <a:rPr lang="en-US" i="1" dirty="0"/>
              <a:t>Cont.</a:t>
            </a:r>
            <a:r>
              <a:rPr lang="en-US" dirty="0"/>
              <a:t>)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53089"/>
            <a:ext cx="8036720" cy="4192064"/>
          </a:xfrm>
        </p:spPr>
        <p:txBody>
          <a:bodyPr>
            <a:noAutofit/>
          </a:bodyPr>
          <a:lstStyle/>
          <a:p>
            <a:r>
              <a:rPr lang="en-US" sz="2100" dirty="0"/>
              <a:t>Phishing, Smishing, and Vishing</a:t>
            </a:r>
          </a:p>
          <a:p>
            <a:r>
              <a:rPr lang="en-US" sz="2100" dirty="0"/>
              <a:t>Spoofing</a:t>
            </a:r>
          </a:p>
          <a:p>
            <a:r>
              <a:rPr lang="en-US" sz="2100" dirty="0"/>
              <a:t>Wire or money transfer fraud</a:t>
            </a:r>
          </a:p>
          <a:p>
            <a:r>
              <a:rPr lang="en-US" sz="2100" dirty="0"/>
              <a:t>Romance Scams</a:t>
            </a:r>
          </a:p>
          <a:p>
            <a:r>
              <a:rPr lang="en-US" sz="2100" dirty="0"/>
              <a:t>Lottery and Prize Scams</a:t>
            </a:r>
          </a:p>
          <a:p>
            <a:r>
              <a:rPr lang="en-US" sz="2100" dirty="0"/>
              <a:t>Charity Scams</a:t>
            </a:r>
          </a:p>
          <a:p>
            <a:r>
              <a:rPr lang="en-US" sz="2100" dirty="0"/>
              <a:t>VA Benefit Scams</a:t>
            </a:r>
          </a:p>
          <a:p>
            <a:r>
              <a:rPr lang="en-US" sz="2100" dirty="0"/>
              <a:t>Debt Collection and Debt Settlement Scams</a:t>
            </a:r>
          </a:p>
        </p:txBody>
      </p:sp>
    </p:spTree>
    <p:extLst>
      <p:ext uri="{BB962C8B-B14F-4D97-AF65-F5344CB8AC3E}">
        <p14:creationId xmlns:p14="http://schemas.microsoft.com/office/powerpoint/2010/main" val="386575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Common Types of Fraud and Scams (</a:t>
            </a:r>
            <a:r>
              <a:rPr lang="en-US" i="1" dirty="0"/>
              <a:t>Cont.</a:t>
            </a:r>
            <a:r>
              <a:rPr lang="en-US" dirty="0"/>
              <a:t>)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53089"/>
            <a:ext cx="8036720" cy="4192064"/>
          </a:xfrm>
        </p:spPr>
        <p:txBody>
          <a:bodyPr>
            <a:noAutofit/>
          </a:bodyPr>
          <a:lstStyle/>
          <a:p>
            <a:r>
              <a:rPr lang="en-US" sz="2100" dirty="0"/>
              <a:t>Unemployment benefits scams</a:t>
            </a:r>
          </a:p>
          <a:p>
            <a:r>
              <a:rPr lang="en-US" sz="2100" dirty="0"/>
              <a:t>Errand Helper Scams</a:t>
            </a:r>
          </a:p>
          <a:p>
            <a:r>
              <a:rPr lang="en-US" sz="2100" dirty="0"/>
              <a:t>Coronavirus Scams</a:t>
            </a:r>
          </a:p>
          <a:p>
            <a:endParaRPr lang="en-US" sz="2100" dirty="0"/>
          </a:p>
        </p:txBody>
      </p:sp>
    </p:spTree>
    <p:extLst>
      <p:ext uri="{BB962C8B-B14F-4D97-AF65-F5344CB8AC3E}">
        <p14:creationId xmlns:p14="http://schemas.microsoft.com/office/powerpoint/2010/main" val="268024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Disclaimer</a:t>
            </a:r>
            <a:endParaRPr sz="2800" b="0" i="0" u="none" strike="noStrike" cap="none" dirty="0">
              <a:solidFill>
                <a:schemeClr val="dk1"/>
              </a:solidFill>
              <a:latin typeface="Georgia"/>
              <a:ea typeface="Georgia"/>
              <a:cs typeface="Georgia"/>
              <a:sym typeface="Georgia"/>
            </a:endParaRPr>
          </a:p>
        </p:txBody>
      </p:sp>
      <p:sp>
        <p:nvSpPr>
          <p:cNvPr id="109"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a:t>
            </a:fld>
            <a:endParaRPr sz="1200" b="0" i="0" u="none" strike="noStrike" cap="none">
              <a:solidFill>
                <a:srgbClr val="88898A"/>
              </a:solidFill>
              <a:latin typeface="Arial"/>
              <a:ea typeface="Arial"/>
              <a:cs typeface="Arial"/>
              <a:sym typeface="Arial"/>
            </a:endParaRPr>
          </a:p>
        </p:txBody>
      </p:sp>
      <p:sp>
        <p:nvSpPr>
          <p:cNvPr id="5" name="Content Placeholder 3">
            <a:extLst>
              <a:ext uri="{FF2B5EF4-FFF2-40B4-BE49-F238E27FC236}">
                <a16:creationId xmlns:a16="http://schemas.microsoft.com/office/drawing/2014/main" id="{A2BFAAA3-376D-4F24-A6CD-0C510064F582}"/>
              </a:ext>
            </a:extLst>
          </p:cNvPr>
          <p:cNvSpPr txBox="1">
            <a:spLocks/>
          </p:cNvSpPr>
          <p:nvPr/>
        </p:nvSpPr>
        <p:spPr>
          <a:xfrm>
            <a:off x="553641" y="1524000"/>
            <a:ext cx="8036720" cy="410641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68300" algn="l" rtl="0" eaLnBrk="1" hangingPunct="1">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eaLnBrk="1" hangingPunct="1">
              <a:lnSpc>
                <a:spcPct val="100000"/>
              </a:lnSpc>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eaLnBrk="1" hangingPunct="1">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marL="0" indent="0">
              <a:buFont typeface="Noto Sans Symbols"/>
              <a:buNone/>
            </a:pPr>
            <a:r>
              <a:rPr lang="en-US" i="1" dirty="0"/>
              <a:t>This presentation is being made by Consumer Financial Protection Bureau representatives on behalf of the CFPB.  </a:t>
            </a:r>
            <a:br>
              <a:rPr lang="en-US" i="1" dirty="0"/>
            </a:br>
            <a:r>
              <a:rPr lang="en-US" i="1" dirty="0"/>
              <a:t>It does not constitute legal interpretation, guidance or advice of the CFPB.  Any opinions or views stated by the presenters are the presenters’ own and may not represent the CFPB’s views.</a:t>
            </a:r>
            <a:endParaRPr lang="en-US" dirty="0"/>
          </a:p>
          <a:p>
            <a:pPr marL="0" indent="0">
              <a:buFont typeface="Noto Sans Symbols"/>
              <a:buNone/>
            </a:pPr>
            <a:r>
              <a:rPr lang="en-US" i="1" dirty="0"/>
              <a:t>This document was used in support of a live discussion.  </a:t>
            </a:r>
            <a:br>
              <a:rPr lang="en-US" i="1" dirty="0"/>
            </a:br>
            <a:r>
              <a:rPr lang="en-US" i="1" dirty="0"/>
              <a:t>As such, it does not necessarily express the entirety of that discussion nor the relative emphasis of topics therein. </a:t>
            </a:r>
            <a:endParaRPr lang="en-US" dirty="0"/>
          </a:p>
        </p:txBody>
      </p:sp>
    </p:spTree>
    <p:extLst>
      <p:ext uri="{BB962C8B-B14F-4D97-AF65-F5344CB8AC3E}">
        <p14:creationId xmlns:p14="http://schemas.microsoft.com/office/powerpoint/2010/main" val="309338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Mortgage Fraud and Scams </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0" y="1448880"/>
            <a:ext cx="8036720" cy="3598116"/>
          </a:xfrm>
        </p:spPr>
        <p:txBody>
          <a:bodyPr>
            <a:noAutofit/>
          </a:bodyPr>
          <a:lstStyle/>
          <a:p>
            <a:r>
              <a:rPr lang="en-US" sz="2100" dirty="0"/>
              <a:t>‘Too good to be true’ interest rates</a:t>
            </a:r>
          </a:p>
          <a:p>
            <a:r>
              <a:rPr lang="en-US" sz="2100" dirty="0"/>
              <a:t>Credit score/Bad credit doesn’t matter</a:t>
            </a:r>
          </a:p>
          <a:p>
            <a:r>
              <a:rPr lang="en-US" sz="2100" dirty="0"/>
              <a:t>Excessive loan costs/repayment ability</a:t>
            </a:r>
          </a:p>
          <a:p>
            <a:r>
              <a:rPr lang="en-US" sz="2100" dirty="0"/>
              <a:t>Income or home value inflation</a:t>
            </a:r>
          </a:p>
          <a:p>
            <a:r>
              <a:rPr lang="en-US" sz="2100" dirty="0"/>
              <a:t>Good faith loan estimate not produced or honored</a:t>
            </a:r>
          </a:p>
          <a:p>
            <a:r>
              <a:rPr lang="en-US" sz="2100" dirty="0"/>
              <a:t>Prepayment penalties/Surprise fees</a:t>
            </a:r>
          </a:p>
          <a:p>
            <a:r>
              <a:rPr lang="en-US" sz="2100" dirty="0"/>
              <a:t>Identity Theft/Spoof Scams</a:t>
            </a:r>
          </a:p>
          <a:p>
            <a:endParaRPr lang="en-US" sz="2100" dirty="0"/>
          </a:p>
        </p:txBody>
      </p:sp>
    </p:spTree>
    <p:extLst>
      <p:ext uri="{BB962C8B-B14F-4D97-AF65-F5344CB8AC3E}">
        <p14:creationId xmlns:p14="http://schemas.microsoft.com/office/powerpoint/2010/main" val="218239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2746-F9E5-49D1-AE4A-B2655885B4DD}"/>
              </a:ext>
            </a:extLst>
          </p:cNvPr>
          <p:cNvSpPr>
            <a:spLocks noGrp="1"/>
          </p:cNvSpPr>
          <p:nvPr>
            <p:ph type="title"/>
          </p:nvPr>
        </p:nvSpPr>
        <p:spPr/>
        <p:txBody>
          <a:bodyPr>
            <a:noAutofit/>
          </a:bodyPr>
          <a:lstStyle/>
          <a:p>
            <a:r>
              <a:rPr lang="en-US" dirty="0"/>
              <a:t>Veterans Benefits Scams</a:t>
            </a:r>
          </a:p>
        </p:txBody>
      </p:sp>
      <p:sp>
        <p:nvSpPr>
          <p:cNvPr id="3" name="Content Placeholder 2">
            <a:extLst>
              <a:ext uri="{FF2B5EF4-FFF2-40B4-BE49-F238E27FC236}">
                <a16:creationId xmlns:a16="http://schemas.microsoft.com/office/drawing/2014/main" id="{FD864675-A7A6-416E-90F0-EE66692D2731}"/>
              </a:ext>
            </a:extLst>
          </p:cNvPr>
          <p:cNvSpPr>
            <a:spLocks noGrp="1"/>
          </p:cNvSpPr>
          <p:nvPr>
            <p:ph idx="1"/>
          </p:nvPr>
        </p:nvSpPr>
        <p:spPr>
          <a:xfrm>
            <a:off x="553642" y="1660123"/>
            <a:ext cx="8036720" cy="3598116"/>
          </a:xfrm>
        </p:spPr>
        <p:txBody>
          <a:bodyPr>
            <a:normAutofit/>
          </a:bodyPr>
          <a:lstStyle/>
          <a:p>
            <a:pPr marL="0" indent="0">
              <a:buNone/>
            </a:pPr>
            <a:r>
              <a:rPr lang="en-US" dirty="0"/>
              <a:t>Veterans and spouses, look out for these signs of possible benefit scams:</a:t>
            </a:r>
          </a:p>
          <a:p>
            <a:pPr marL="342900" indent="-342900">
              <a:spcAft>
                <a:spcPts val="600"/>
              </a:spcAft>
            </a:pPr>
            <a:r>
              <a:rPr lang="en-US" dirty="0"/>
              <a:t>Offers to file an application to get you benefits or increase your pension for a fee</a:t>
            </a:r>
          </a:p>
          <a:p>
            <a:pPr marL="342900" indent="-342900">
              <a:spcAft>
                <a:spcPts val="600"/>
              </a:spcAft>
            </a:pPr>
            <a:r>
              <a:rPr lang="en-US" dirty="0"/>
              <a:t>Claims to get you benefits faster for a fee</a:t>
            </a:r>
          </a:p>
          <a:p>
            <a:pPr marL="342900" indent="-342900">
              <a:spcAft>
                <a:spcPts val="600"/>
              </a:spcAft>
            </a:pPr>
            <a:r>
              <a:rPr lang="en-US" dirty="0"/>
              <a:t>Advice to move your money so you’ll qualify for benefits</a:t>
            </a:r>
          </a:p>
        </p:txBody>
      </p:sp>
    </p:spTree>
    <p:extLst>
      <p:ext uri="{BB962C8B-B14F-4D97-AF65-F5344CB8AC3E}">
        <p14:creationId xmlns:p14="http://schemas.microsoft.com/office/powerpoint/2010/main" val="92260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5B5-6933-4F50-BB06-3AFD61400407}"/>
              </a:ext>
            </a:extLst>
          </p:cNvPr>
          <p:cNvSpPr>
            <a:spLocks noGrp="1"/>
          </p:cNvSpPr>
          <p:nvPr>
            <p:ph type="title"/>
          </p:nvPr>
        </p:nvSpPr>
        <p:spPr/>
        <p:txBody>
          <a:bodyPr>
            <a:noAutofit/>
          </a:bodyPr>
          <a:lstStyle/>
          <a:p>
            <a:r>
              <a:rPr lang="en-US" dirty="0"/>
              <a:t>How to Protect Yourself</a:t>
            </a:r>
          </a:p>
        </p:txBody>
      </p:sp>
      <p:sp>
        <p:nvSpPr>
          <p:cNvPr id="3" name="Content Placeholder 2">
            <a:extLst>
              <a:ext uri="{FF2B5EF4-FFF2-40B4-BE49-F238E27FC236}">
                <a16:creationId xmlns:a16="http://schemas.microsoft.com/office/drawing/2014/main" id="{44CE48C0-491B-4AF7-9D1C-1EFA62E35F25}"/>
              </a:ext>
            </a:extLst>
          </p:cNvPr>
          <p:cNvSpPr>
            <a:spLocks noGrp="1"/>
          </p:cNvSpPr>
          <p:nvPr>
            <p:ph idx="1"/>
          </p:nvPr>
        </p:nvSpPr>
        <p:spPr>
          <a:xfrm>
            <a:off x="553642" y="1299711"/>
            <a:ext cx="8036720" cy="4557196"/>
          </a:xfrm>
        </p:spPr>
        <p:txBody>
          <a:bodyPr>
            <a:noAutofit/>
          </a:bodyPr>
          <a:lstStyle/>
          <a:p>
            <a:r>
              <a:rPr lang="en-US" sz="2000" dirty="0"/>
              <a:t>Shop around to find a legitimate mortgage lender</a:t>
            </a:r>
          </a:p>
          <a:p>
            <a:r>
              <a:rPr lang="en-US" sz="2000" dirty="0"/>
              <a:t>Questioning any unsolicited loan offers you might receive </a:t>
            </a:r>
          </a:p>
          <a:p>
            <a:r>
              <a:rPr lang="en-US" sz="2000" dirty="0"/>
              <a:t>Not giving out money upfront to a lender without having a written explanation</a:t>
            </a:r>
          </a:p>
          <a:p>
            <a:r>
              <a:rPr lang="en-US" sz="2000" dirty="0"/>
              <a:t>Safeguarding your personal information and banking information </a:t>
            </a:r>
          </a:p>
          <a:p>
            <a:r>
              <a:rPr lang="en-US" sz="2000" dirty="0"/>
              <a:t>Reading the fine print on all loan documents throughout process</a:t>
            </a:r>
          </a:p>
          <a:p>
            <a:r>
              <a:rPr lang="en-US" sz="2000" dirty="0"/>
              <a:t>Steering clear of lenders who discourage you consulting a certified credit counselor, JAG, or financial professional</a:t>
            </a:r>
          </a:p>
        </p:txBody>
      </p:sp>
    </p:spTree>
    <p:extLst>
      <p:ext uri="{BB962C8B-B14F-4D97-AF65-F5344CB8AC3E}">
        <p14:creationId xmlns:p14="http://schemas.microsoft.com/office/powerpoint/2010/main" val="385751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5B5-6933-4F50-BB06-3AFD61400407}"/>
              </a:ext>
            </a:extLst>
          </p:cNvPr>
          <p:cNvSpPr>
            <a:spLocks noGrp="1"/>
          </p:cNvSpPr>
          <p:nvPr>
            <p:ph type="title"/>
          </p:nvPr>
        </p:nvSpPr>
        <p:spPr/>
        <p:txBody>
          <a:bodyPr>
            <a:noAutofit/>
          </a:bodyPr>
          <a:lstStyle/>
          <a:p>
            <a:r>
              <a:rPr lang="en-US" dirty="0"/>
              <a:t>How to Protect Yourself (</a:t>
            </a:r>
            <a:r>
              <a:rPr lang="en-US" i="1" dirty="0"/>
              <a:t>Cont.</a:t>
            </a:r>
            <a:r>
              <a:rPr lang="en-US" dirty="0"/>
              <a:t>) </a:t>
            </a:r>
          </a:p>
        </p:txBody>
      </p:sp>
      <p:sp>
        <p:nvSpPr>
          <p:cNvPr id="3" name="Content Placeholder 2">
            <a:extLst>
              <a:ext uri="{FF2B5EF4-FFF2-40B4-BE49-F238E27FC236}">
                <a16:creationId xmlns:a16="http://schemas.microsoft.com/office/drawing/2014/main" id="{44CE48C0-491B-4AF7-9D1C-1EFA62E35F25}"/>
              </a:ext>
            </a:extLst>
          </p:cNvPr>
          <p:cNvSpPr>
            <a:spLocks noGrp="1"/>
          </p:cNvSpPr>
          <p:nvPr>
            <p:ph idx="1"/>
          </p:nvPr>
        </p:nvSpPr>
        <p:spPr>
          <a:xfrm>
            <a:off x="553642" y="1299711"/>
            <a:ext cx="8036720" cy="4557196"/>
          </a:xfrm>
        </p:spPr>
        <p:txBody>
          <a:bodyPr>
            <a:normAutofit/>
          </a:bodyPr>
          <a:lstStyle/>
          <a:p>
            <a:r>
              <a:rPr lang="en-US" sz="2000" dirty="0"/>
              <a:t>Questioning any offers that seem too good to be true</a:t>
            </a:r>
          </a:p>
          <a:p>
            <a:r>
              <a:rPr lang="en-US" sz="2000" dirty="0"/>
              <a:t>Refusing to work with lenders or real estate agents who bully or use pressure tactics</a:t>
            </a:r>
          </a:p>
          <a:p>
            <a:r>
              <a:rPr lang="en-US" sz="2000" dirty="0"/>
              <a:t>Verify that everyone involved in the mortgage process, from your lender to the closing attorney, is certified and legitimate</a:t>
            </a:r>
          </a:p>
        </p:txBody>
      </p:sp>
    </p:spTree>
    <p:extLst>
      <p:ext uri="{BB962C8B-B14F-4D97-AF65-F5344CB8AC3E}">
        <p14:creationId xmlns:p14="http://schemas.microsoft.com/office/powerpoint/2010/main" val="414374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5B5-6933-4F50-BB06-3AFD61400407}"/>
              </a:ext>
            </a:extLst>
          </p:cNvPr>
          <p:cNvSpPr>
            <a:spLocks noGrp="1"/>
          </p:cNvSpPr>
          <p:nvPr>
            <p:ph type="title"/>
          </p:nvPr>
        </p:nvSpPr>
        <p:spPr/>
        <p:txBody>
          <a:bodyPr>
            <a:noAutofit/>
          </a:bodyPr>
          <a:lstStyle/>
          <a:p>
            <a:r>
              <a:rPr lang="en-US" dirty="0"/>
              <a:t>How to Protect Yourself (</a:t>
            </a:r>
            <a:r>
              <a:rPr lang="en-US" i="1" dirty="0"/>
              <a:t>Cont.</a:t>
            </a:r>
            <a:r>
              <a:rPr lang="en-US" dirty="0"/>
              <a:t>) </a:t>
            </a:r>
          </a:p>
        </p:txBody>
      </p:sp>
      <p:sp>
        <p:nvSpPr>
          <p:cNvPr id="3" name="Content Placeholder 2">
            <a:extLst>
              <a:ext uri="{FF2B5EF4-FFF2-40B4-BE49-F238E27FC236}">
                <a16:creationId xmlns:a16="http://schemas.microsoft.com/office/drawing/2014/main" id="{44CE48C0-491B-4AF7-9D1C-1EFA62E35F25}"/>
              </a:ext>
            </a:extLst>
          </p:cNvPr>
          <p:cNvSpPr>
            <a:spLocks noGrp="1"/>
          </p:cNvSpPr>
          <p:nvPr>
            <p:ph idx="1"/>
          </p:nvPr>
        </p:nvSpPr>
        <p:spPr>
          <a:xfrm>
            <a:off x="553642" y="1299711"/>
            <a:ext cx="8036720" cy="4557196"/>
          </a:xfrm>
        </p:spPr>
        <p:txBody>
          <a:bodyPr>
            <a:normAutofit/>
          </a:bodyPr>
          <a:lstStyle/>
          <a:p>
            <a:r>
              <a:rPr lang="en-US" dirty="0"/>
              <a:t>Don’t share numbers or passwords for accounts, credit cards, or Social Security.</a:t>
            </a:r>
          </a:p>
          <a:p>
            <a:r>
              <a:rPr lang="en-US" dirty="0"/>
              <a:t>Never pay up front for a promised prize. It’s a scam if you are told that you must pay fees or taxes to receive a prize or other financial windfall.</a:t>
            </a:r>
          </a:p>
          <a:p>
            <a:r>
              <a:rPr lang="en-US" dirty="0"/>
              <a:t>After hearing a sales pitch, take time to compare prices. Ask for information in writing and read it carefully.</a:t>
            </a:r>
          </a:p>
          <a:p>
            <a:r>
              <a:rPr lang="en-US" dirty="0"/>
              <a:t>Too good to be true? Ask yourself why someone is trying so hard to give you a “great deal. If it sounds too good to be true, it probably is.</a:t>
            </a:r>
          </a:p>
        </p:txBody>
      </p:sp>
    </p:spTree>
    <p:extLst>
      <p:ext uri="{BB962C8B-B14F-4D97-AF65-F5344CB8AC3E}">
        <p14:creationId xmlns:p14="http://schemas.microsoft.com/office/powerpoint/2010/main" val="36950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5B5-6933-4F50-BB06-3AFD61400407}"/>
              </a:ext>
            </a:extLst>
          </p:cNvPr>
          <p:cNvSpPr>
            <a:spLocks noGrp="1"/>
          </p:cNvSpPr>
          <p:nvPr>
            <p:ph type="title"/>
          </p:nvPr>
        </p:nvSpPr>
        <p:spPr/>
        <p:txBody>
          <a:bodyPr>
            <a:noAutofit/>
          </a:bodyPr>
          <a:lstStyle/>
          <a:p>
            <a:r>
              <a:rPr lang="en-US" dirty="0"/>
              <a:t>How to Protect Yourself (</a:t>
            </a:r>
            <a:r>
              <a:rPr lang="en-US" i="1" dirty="0"/>
              <a:t>Cont.</a:t>
            </a:r>
            <a:r>
              <a:rPr lang="en-US" dirty="0"/>
              <a:t>) </a:t>
            </a:r>
          </a:p>
        </p:txBody>
      </p:sp>
      <p:sp>
        <p:nvSpPr>
          <p:cNvPr id="3" name="Content Placeholder 2">
            <a:extLst>
              <a:ext uri="{FF2B5EF4-FFF2-40B4-BE49-F238E27FC236}">
                <a16:creationId xmlns:a16="http://schemas.microsoft.com/office/drawing/2014/main" id="{44CE48C0-491B-4AF7-9D1C-1EFA62E35F25}"/>
              </a:ext>
            </a:extLst>
          </p:cNvPr>
          <p:cNvSpPr>
            <a:spLocks noGrp="1"/>
          </p:cNvSpPr>
          <p:nvPr>
            <p:ph idx="1"/>
          </p:nvPr>
        </p:nvSpPr>
        <p:spPr>
          <a:xfrm>
            <a:off x="553642" y="1524000"/>
            <a:ext cx="8036720" cy="4557196"/>
          </a:xfrm>
        </p:spPr>
        <p:txBody>
          <a:bodyPr>
            <a:normAutofit/>
          </a:bodyPr>
          <a:lstStyle/>
          <a:p>
            <a:r>
              <a:rPr lang="en-US" dirty="0"/>
              <a:t>Watch out for deals that are only “good today” and that pressure you to act quickly. Walk away from high-pressure sales tactics that don’t allow you time to read a contract or get legal advice before signing. Also, don’t fall for the sales pitch that says you need to pay immediately, for example by wiring the money or sending it by courier.</a:t>
            </a:r>
          </a:p>
          <a:p>
            <a:r>
              <a:rPr lang="en-US" dirty="0"/>
              <a:t>Put your number on the National Do Not Call Registry. Go to www.donotcall.gov  or call (888) 382-1222.</a:t>
            </a:r>
          </a:p>
          <a:p>
            <a:r>
              <a:rPr lang="en-US" dirty="0"/>
              <a:t>Use Credit Freezes and Credit Alerts</a:t>
            </a:r>
          </a:p>
          <a:p>
            <a:r>
              <a:rPr lang="en-US" dirty="0"/>
              <a:t>Submit a consumer complaint to the CFPB</a:t>
            </a:r>
          </a:p>
        </p:txBody>
      </p:sp>
    </p:spTree>
    <p:extLst>
      <p:ext uri="{BB962C8B-B14F-4D97-AF65-F5344CB8AC3E}">
        <p14:creationId xmlns:p14="http://schemas.microsoft.com/office/powerpoint/2010/main" val="270844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5B5-6933-4F50-BB06-3AFD61400407}"/>
              </a:ext>
            </a:extLst>
          </p:cNvPr>
          <p:cNvSpPr>
            <a:spLocks noGrp="1"/>
          </p:cNvSpPr>
          <p:nvPr>
            <p:ph type="title"/>
          </p:nvPr>
        </p:nvSpPr>
        <p:spPr/>
        <p:txBody>
          <a:bodyPr>
            <a:normAutofit/>
          </a:bodyPr>
          <a:lstStyle/>
          <a:p>
            <a:r>
              <a:rPr lang="en-US" dirty="0"/>
              <a:t>The Bottom Line		</a:t>
            </a:r>
          </a:p>
        </p:txBody>
      </p:sp>
      <p:sp>
        <p:nvSpPr>
          <p:cNvPr id="3" name="Content Placeholder 2">
            <a:extLst>
              <a:ext uri="{FF2B5EF4-FFF2-40B4-BE49-F238E27FC236}">
                <a16:creationId xmlns:a16="http://schemas.microsoft.com/office/drawing/2014/main" id="{44CE48C0-491B-4AF7-9D1C-1EFA62E35F25}"/>
              </a:ext>
            </a:extLst>
          </p:cNvPr>
          <p:cNvSpPr>
            <a:spLocks noGrp="1"/>
          </p:cNvSpPr>
          <p:nvPr>
            <p:ph idx="1"/>
          </p:nvPr>
        </p:nvSpPr>
        <p:spPr>
          <a:xfrm>
            <a:off x="553642" y="1524000"/>
            <a:ext cx="8036720" cy="4557196"/>
          </a:xfrm>
        </p:spPr>
        <p:txBody>
          <a:bodyPr>
            <a:normAutofit lnSpcReduction="10000"/>
          </a:bodyPr>
          <a:lstStyle/>
          <a:p>
            <a:r>
              <a:rPr lang="en-US" dirty="0"/>
              <a:t>The best defense is to say NO if:</a:t>
            </a:r>
          </a:p>
          <a:p>
            <a:pPr lvl="1">
              <a:spcAft>
                <a:spcPts val="600"/>
              </a:spcAft>
            </a:pPr>
            <a:r>
              <a:rPr lang="en-US" sz="2200" dirty="0"/>
              <a:t>Anyone contacts you asking for your Social Security number, bank account number, credit card information, Medicare ID  number, or drivers license number.</a:t>
            </a:r>
          </a:p>
          <a:p>
            <a:pPr lvl="1">
              <a:spcAft>
                <a:spcPts val="600"/>
              </a:spcAft>
            </a:pPr>
            <a:r>
              <a:rPr lang="en-US" sz="2200" dirty="0"/>
              <a:t>Anyone contacts you asking for any other personally identifiable information by phone, in person, by text message, or email.</a:t>
            </a:r>
          </a:p>
          <a:p>
            <a:pPr lvl="1">
              <a:spcAft>
                <a:spcPts val="600"/>
              </a:spcAft>
            </a:pPr>
            <a:r>
              <a:rPr lang="en-US" sz="2200" dirty="0"/>
              <a:t>Someone you don’t know contacts you and requests money through a Peer-to-Peer (P2P) payment app like Venmo or Zelle, through pre-paid gift cards, or cryptocurrency like Bitcoin.</a:t>
            </a:r>
          </a:p>
          <a:p>
            <a:endParaRPr lang="en-US" dirty="0"/>
          </a:p>
        </p:txBody>
      </p:sp>
      <p:sp>
        <p:nvSpPr>
          <p:cNvPr id="4" name="Rectangle 3">
            <a:extLst>
              <a:ext uri="{FF2B5EF4-FFF2-40B4-BE49-F238E27FC236}">
                <a16:creationId xmlns:a16="http://schemas.microsoft.com/office/drawing/2014/main" id="{EC9D33CB-40B6-A182-E135-0A89A9C41D87}"/>
              </a:ext>
            </a:extLst>
          </p:cNvPr>
          <p:cNvSpPr/>
          <p:nvPr/>
        </p:nvSpPr>
        <p:spPr>
          <a:xfrm>
            <a:off x="4572000" y="6081196"/>
            <a:ext cx="4179628" cy="307777"/>
          </a:xfrm>
          <a:prstGeom prst="rect">
            <a:avLst/>
          </a:prstGeom>
        </p:spPr>
        <p:txBody>
          <a:bodyPr wrap="square">
            <a:spAutoFit/>
          </a:bodyPr>
          <a:lstStyle/>
          <a:p>
            <a:pPr algn="ctr"/>
            <a:r>
              <a:rPr lang="en-US" dirty="0">
                <a:hlinkClick r:id="rId3"/>
              </a:rPr>
              <a:t>consumerfinance.gov/coronavirus/avoiding-scams</a:t>
            </a:r>
            <a:endParaRPr lang="en-US" b="1" u="sng" dirty="0">
              <a:solidFill>
                <a:srgbClr val="2CB34A"/>
              </a:solidFill>
            </a:endParaRPr>
          </a:p>
        </p:txBody>
      </p:sp>
    </p:spTree>
    <p:extLst>
      <p:ext uri="{BB962C8B-B14F-4D97-AF65-F5344CB8AC3E}">
        <p14:creationId xmlns:p14="http://schemas.microsoft.com/office/powerpoint/2010/main" val="113088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2" y="2535424"/>
            <a:ext cx="7309556" cy="660048"/>
          </a:xfrm>
        </p:spPr>
        <p:txBody>
          <a:bodyPr>
            <a:noAutofit/>
          </a:bodyPr>
          <a:lstStyle/>
          <a:p>
            <a:r>
              <a:rPr lang="en-US" sz="3000" dirty="0">
                <a:solidFill>
                  <a:srgbClr val="101820"/>
                </a:solidFill>
              </a:rPr>
              <a:t>Military Lending Act and Servicemembers Civil Relief Act.</a:t>
            </a:r>
          </a:p>
        </p:txBody>
      </p:sp>
    </p:spTree>
    <p:extLst>
      <p:ext uri="{BB962C8B-B14F-4D97-AF65-F5344CB8AC3E}">
        <p14:creationId xmlns:p14="http://schemas.microsoft.com/office/powerpoint/2010/main" val="291134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r>
              <a:rPr lang="en-US" sz="2400" dirty="0"/>
              <a:t>Military Lending Act and Servicemembers Civil Relief Act</a:t>
            </a:r>
          </a:p>
        </p:txBody>
      </p:sp>
      <p:sp>
        <p:nvSpPr>
          <p:cNvPr id="5" name="TextBox 4"/>
          <p:cNvSpPr txBox="1"/>
          <p:nvPr/>
        </p:nvSpPr>
        <p:spPr>
          <a:xfrm>
            <a:off x="3931633" y="5950760"/>
            <a:ext cx="4912118" cy="276999"/>
          </a:xfrm>
          <a:prstGeom prst="rect">
            <a:avLst/>
          </a:prstGeom>
          <a:noFill/>
        </p:spPr>
        <p:txBody>
          <a:bodyPr wrap="square" rtlCol="0">
            <a:spAutoFit/>
          </a:bodyPr>
          <a:lstStyle/>
          <a:p>
            <a:pPr algn="ctr"/>
            <a:r>
              <a:rPr lang="en-US" sz="1200" u="sng" dirty="0">
                <a:solidFill>
                  <a:srgbClr val="2CB34A"/>
                </a:solidFill>
                <a:hlinkClick r:id="rId3"/>
              </a:rPr>
              <a:t>www.consumerfinance.gov/consumer-tools/military-financial-lifecycle/</a:t>
            </a:r>
            <a:r>
              <a:rPr lang="en-US" sz="1200" u="sng" dirty="0">
                <a:solidFill>
                  <a:srgbClr val="2CB34A"/>
                </a:solidFill>
              </a:rPr>
              <a:t> </a:t>
            </a:r>
          </a:p>
        </p:txBody>
      </p:sp>
      <p:pic>
        <p:nvPicPr>
          <p:cNvPr id="8" name="Picture 7">
            <a:extLst>
              <a:ext uri="{FF2B5EF4-FFF2-40B4-BE49-F238E27FC236}">
                <a16:creationId xmlns:a16="http://schemas.microsoft.com/office/drawing/2014/main" id="{6EF43882-C5D1-4769-AE59-12F8E24A2BF9}"/>
              </a:ext>
            </a:extLst>
          </p:cNvPr>
          <p:cNvPicPr>
            <a:picLocks noChangeAspect="1"/>
          </p:cNvPicPr>
          <p:nvPr/>
        </p:nvPicPr>
        <p:blipFill rotWithShape="1">
          <a:blip r:embed="rId4"/>
          <a:srcRect b="13267"/>
          <a:stretch/>
        </p:blipFill>
        <p:spPr>
          <a:xfrm>
            <a:off x="732066" y="1409055"/>
            <a:ext cx="3730752" cy="4187497"/>
          </a:xfrm>
          <a:prstGeom prst="rect">
            <a:avLst/>
          </a:prstGeom>
          <a:ln>
            <a:noFill/>
          </a:ln>
        </p:spPr>
      </p:pic>
      <p:pic>
        <p:nvPicPr>
          <p:cNvPr id="10" name="Picture 9">
            <a:extLst>
              <a:ext uri="{FF2B5EF4-FFF2-40B4-BE49-F238E27FC236}">
                <a16:creationId xmlns:a16="http://schemas.microsoft.com/office/drawing/2014/main" id="{B72B693A-701F-44CF-80BD-C9A279950584}"/>
              </a:ext>
            </a:extLst>
          </p:cNvPr>
          <p:cNvPicPr>
            <a:picLocks noChangeAspect="1"/>
          </p:cNvPicPr>
          <p:nvPr/>
        </p:nvPicPr>
        <p:blipFill rotWithShape="1">
          <a:blip r:embed="rId5"/>
          <a:srcRect b="9560"/>
          <a:stretch/>
        </p:blipFill>
        <p:spPr>
          <a:xfrm>
            <a:off x="4849868" y="1400462"/>
            <a:ext cx="3562066" cy="4169042"/>
          </a:xfrm>
          <a:prstGeom prst="rect">
            <a:avLst/>
          </a:prstGeom>
        </p:spPr>
      </p:pic>
    </p:spTree>
    <p:extLst>
      <p:ext uri="{BB962C8B-B14F-4D97-AF65-F5344CB8AC3E}">
        <p14:creationId xmlns:p14="http://schemas.microsoft.com/office/powerpoint/2010/main" val="41038608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3641" y="506867"/>
            <a:ext cx="8036720" cy="743347"/>
          </a:xfrm>
        </p:spPr>
        <p:txBody>
          <a:bodyPr/>
          <a:lstStyle/>
          <a:p>
            <a:r>
              <a:rPr lang="en-US" dirty="0"/>
              <a:t>MLA  Vs. SCRA</a:t>
            </a:r>
          </a:p>
        </p:txBody>
      </p:sp>
      <p:sp>
        <p:nvSpPr>
          <p:cNvPr id="6" name="Content Placeholder 2">
            <a:extLst>
              <a:ext uri="{FF2B5EF4-FFF2-40B4-BE49-F238E27FC236}">
                <a16:creationId xmlns:a16="http://schemas.microsoft.com/office/drawing/2014/main" id="{53A7D0FA-3891-487A-8454-42FC03B62C70}"/>
              </a:ext>
            </a:extLst>
          </p:cNvPr>
          <p:cNvSpPr txBox="1">
            <a:spLocks/>
          </p:cNvSpPr>
          <p:nvPr/>
        </p:nvSpPr>
        <p:spPr>
          <a:xfrm>
            <a:off x="628650" y="1690690"/>
            <a:ext cx="7886700" cy="435133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a:solidFill>
                  <a:schemeClr val="tx1"/>
                </a:solidFill>
                <a:latin typeface="Georgia" panose="02040502050405020303" pitchFamily="18" charset="0"/>
              </a:rPr>
              <a:t>The MLA is different from the SCRA in that it applies to certain loans after a servicemember is on active duty. </a:t>
            </a:r>
          </a:p>
          <a:p>
            <a:endParaRPr lang="en-US" sz="2200" dirty="0">
              <a:solidFill>
                <a:schemeClr val="tx1"/>
              </a:solidFill>
              <a:latin typeface="Georgia" panose="02040502050405020303" pitchFamily="18" charset="0"/>
            </a:endParaRPr>
          </a:p>
          <a:p>
            <a:r>
              <a:rPr lang="en-US" sz="2200" dirty="0">
                <a:solidFill>
                  <a:schemeClr val="tx1"/>
                </a:solidFill>
                <a:latin typeface="Georgia" panose="02040502050405020303" pitchFamily="18" charset="0"/>
              </a:rPr>
              <a:t>The MLA limits the interest rate and fees creditors can charge covered borrowers to 36 percent. This is called the Military Annual Percentage Rate or MAPR.</a:t>
            </a:r>
            <a:endParaRPr lang="en-US" sz="2200" dirty="0">
              <a:latin typeface="Georgia" panose="02040502050405020303" pitchFamily="18" charset="0"/>
            </a:endParaRPr>
          </a:p>
        </p:txBody>
      </p:sp>
    </p:spTree>
    <p:extLst>
      <p:ext uri="{BB962C8B-B14F-4D97-AF65-F5344CB8AC3E}">
        <p14:creationId xmlns:p14="http://schemas.microsoft.com/office/powerpoint/2010/main" val="25099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2" y="2535424"/>
            <a:ext cx="7309556" cy="660048"/>
          </a:xfrm>
        </p:spPr>
        <p:txBody>
          <a:bodyPr>
            <a:noAutofit/>
          </a:bodyPr>
          <a:lstStyle/>
          <a:p>
            <a:r>
              <a:rPr lang="en-US" sz="3000" dirty="0">
                <a:solidFill>
                  <a:srgbClr val="101820"/>
                </a:solidFill>
              </a:rPr>
              <a:t>Who We Are and What We Do.</a:t>
            </a:r>
          </a:p>
        </p:txBody>
      </p:sp>
    </p:spTree>
    <p:extLst>
      <p:ext uri="{BB962C8B-B14F-4D97-AF65-F5344CB8AC3E}">
        <p14:creationId xmlns:p14="http://schemas.microsoft.com/office/powerpoint/2010/main" val="3698557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3641" y="506867"/>
            <a:ext cx="8036720" cy="743347"/>
          </a:xfrm>
        </p:spPr>
        <p:txBody>
          <a:bodyPr/>
          <a:lstStyle/>
          <a:p>
            <a:r>
              <a:rPr lang="en-US" dirty="0"/>
              <a:t>Other Consumer Protection Laws</a:t>
            </a:r>
          </a:p>
        </p:txBody>
      </p:sp>
      <p:sp>
        <p:nvSpPr>
          <p:cNvPr id="6" name="Content Placeholder 2">
            <a:extLst>
              <a:ext uri="{FF2B5EF4-FFF2-40B4-BE49-F238E27FC236}">
                <a16:creationId xmlns:a16="http://schemas.microsoft.com/office/drawing/2014/main" id="{53A7D0FA-3891-487A-8454-42FC03B62C70}"/>
              </a:ext>
            </a:extLst>
          </p:cNvPr>
          <p:cNvSpPr txBox="1">
            <a:spLocks/>
          </p:cNvSpPr>
          <p:nvPr/>
        </p:nvSpPr>
        <p:spPr>
          <a:xfrm>
            <a:off x="628650" y="1690690"/>
            <a:ext cx="7886700" cy="395613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a:solidFill>
                  <a:schemeClr val="tx1"/>
                </a:solidFill>
                <a:latin typeface="Georgia" panose="02040502050405020303" pitchFamily="18" charset="0"/>
              </a:rPr>
              <a:t>In addition to SCRA and MLA there are other laws to keep in mind.  Servicemembers have the same rights as civilian counterparts.</a:t>
            </a:r>
          </a:p>
          <a:p>
            <a:endParaRPr lang="en-US" sz="2200" dirty="0">
              <a:solidFill>
                <a:schemeClr val="tx1"/>
              </a:solidFill>
              <a:latin typeface="Georgia" panose="02040502050405020303" pitchFamily="18" charset="0"/>
            </a:endParaRPr>
          </a:p>
          <a:p>
            <a:r>
              <a:rPr lang="en-US" sz="2200" dirty="0">
                <a:solidFill>
                  <a:schemeClr val="tx1"/>
                </a:solidFill>
                <a:latin typeface="Georgia" panose="02040502050405020303" pitchFamily="18" charset="0"/>
              </a:rPr>
              <a:t>There is the</a:t>
            </a:r>
          </a:p>
          <a:p>
            <a:endParaRPr lang="en-US" sz="2200" dirty="0">
              <a:solidFill>
                <a:schemeClr val="tx1"/>
              </a:solidFill>
              <a:latin typeface="Georgia" panose="02040502050405020303" pitchFamily="18" charset="0"/>
            </a:endParaRPr>
          </a:p>
          <a:p>
            <a:pPr marL="342900" indent="-342900">
              <a:buFont typeface="Arial" panose="020B0604020202020204" pitchFamily="34" charset="0"/>
              <a:buChar char="•"/>
            </a:pPr>
            <a:r>
              <a:rPr lang="en-US" sz="2200" dirty="0">
                <a:solidFill>
                  <a:schemeClr val="tx1"/>
                </a:solidFill>
                <a:latin typeface="Georgia" panose="02040502050405020303" pitchFamily="18" charset="0"/>
              </a:rPr>
              <a:t>FDCPA: Fair Debt Collection Practices Act</a:t>
            </a:r>
          </a:p>
          <a:p>
            <a:pPr marL="342900" indent="-342900">
              <a:buFont typeface="Arial" panose="020B0604020202020204" pitchFamily="34" charset="0"/>
              <a:buChar char="•"/>
            </a:pPr>
            <a:endParaRPr lang="en-US" sz="2200" dirty="0">
              <a:solidFill>
                <a:schemeClr val="tx1"/>
              </a:solidFill>
              <a:latin typeface="Georgia" panose="02040502050405020303" pitchFamily="18" charset="0"/>
            </a:endParaRPr>
          </a:p>
          <a:p>
            <a:pPr marL="342900" indent="-342900">
              <a:buFont typeface="Arial" panose="020B0604020202020204" pitchFamily="34" charset="0"/>
              <a:buChar char="•"/>
            </a:pPr>
            <a:r>
              <a:rPr lang="en-US" sz="2200" dirty="0">
                <a:solidFill>
                  <a:schemeClr val="tx1"/>
                </a:solidFill>
                <a:latin typeface="Georgia" panose="02040502050405020303" pitchFamily="18" charset="0"/>
              </a:rPr>
              <a:t>FCRA: Fair Credit Reporting Act</a:t>
            </a:r>
          </a:p>
          <a:p>
            <a:pPr marL="342900" indent="-342900">
              <a:buFont typeface="Arial" panose="020B0604020202020204" pitchFamily="34" charset="0"/>
              <a:buChar char="•"/>
            </a:pPr>
            <a:endParaRPr lang="en-US" sz="2200" dirty="0">
              <a:solidFill>
                <a:schemeClr val="tx1"/>
              </a:solidFill>
              <a:latin typeface="Georgia" panose="02040502050405020303" pitchFamily="18" charset="0"/>
            </a:endParaRPr>
          </a:p>
          <a:p>
            <a:pPr marL="342900" indent="-342900">
              <a:buFont typeface="Arial" panose="020B0604020202020204" pitchFamily="34" charset="0"/>
              <a:buChar char="•"/>
            </a:pPr>
            <a:r>
              <a:rPr lang="en-US" sz="2200" dirty="0">
                <a:solidFill>
                  <a:schemeClr val="tx1"/>
                </a:solidFill>
                <a:latin typeface="Georgia" panose="02040502050405020303" pitchFamily="18" charset="0"/>
              </a:rPr>
              <a:t>Local and state laws</a:t>
            </a:r>
            <a:endParaRPr lang="en-US" sz="2200" dirty="0"/>
          </a:p>
        </p:txBody>
      </p:sp>
      <p:sp>
        <p:nvSpPr>
          <p:cNvPr id="2" name="Rectangle 1">
            <a:extLst>
              <a:ext uri="{FF2B5EF4-FFF2-40B4-BE49-F238E27FC236}">
                <a16:creationId xmlns:a16="http://schemas.microsoft.com/office/drawing/2014/main" id="{F03A21FB-CB09-58CE-8589-A3B061676591}"/>
              </a:ext>
            </a:extLst>
          </p:cNvPr>
          <p:cNvSpPr/>
          <p:nvPr/>
        </p:nvSpPr>
        <p:spPr>
          <a:xfrm>
            <a:off x="3836759" y="5996687"/>
            <a:ext cx="4924251" cy="461665"/>
          </a:xfrm>
          <a:prstGeom prst="rect">
            <a:avLst/>
          </a:prstGeom>
        </p:spPr>
        <p:txBody>
          <a:bodyPr wrap="square">
            <a:spAutoFit/>
          </a:bodyPr>
          <a:lstStyle/>
          <a:p>
            <a:r>
              <a:rPr lang="en-US" sz="1200" dirty="0">
                <a:hlinkClick r:id="rId3"/>
              </a:rPr>
              <a:t>https://www.consumerfinance.gov/about-us/blog/alphabet-soup-abcs-military-consumer-protection/</a:t>
            </a:r>
            <a:r>
              <a:rPr lang="en-US" sz="1200" dirty="0"/>
              <a:t> </a:t>
            </a:r>
          </a:p>
        </p:txBody>
      </p:sp>
    </p:spTree>
    <p:extLst>
      <p:ext uri="{BB962C8B-B14F-4D97-AF65-F5344CB8AC3E}">
        <p14:creationId xmlns:p14="http://schemas.microsoft.com/office/powerpoint/2010/main" val="170740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2" y="2535424"/>
            <a:ext cx="7309556" cy="660048"/>
          </a:xfrm>
        </p:spPr>
        <p:txBody>
          <a:bodyPr>
            <a:noAutofit/>
          </a:bodyPr>
          <a:lstStyle/>
          <a:p>
            <a:r>
              <a:rPr lang="en-US" sz="3000" dirty="0">
                <a:solidFill>
                  <a:srgbClr val="101820"/>
                </a:solidFill>
              </a:rPr>
              <a:t>Consumer Complaints.</a:t>
            </a:r>
          </a:p>
        </p:txBody>
      </p:sp>
    </p:spTree>
    <p:extLst>
      <p:ext uri="{BB962C8B-B14F-4D97-AF65-F5344CB8AC3E}">
        <p14:creationId xmlns:p14="http://schemas.microsoft.com/office/powerpoint/2010/main" val="1807826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F202-02E5-46B8-B6FF-62F3EDD0EB20}"/>
              </a:ext>
            </a:extLst>
          </p:cNvPr>
          <p:cNvSpPr>
            <a:spLocks noGrp="1"/>
          </p:cNvSpPr>
          <p:nvPr>
            <p:ph type="title"/>
          </p:nvPr>
        </p:nvSpPr>
        <p:spPr>
          <a:xfrm>
            <a:off x="553640" y="577516"/>
            <a:ext cx="8036719" cy="650072"/>
          </a:xfrm>
        </p:spPr>
        <p:txBody>
          <a:bodyPr/>
          <a:lstStyle/>
          <a:p>
            <a:r>
              <a:rPr lang="en-US" b="1" i="0" dirty="0">
                <a:solidFill>
                  <a:srgbClr val="43484E"/>
                </a:solidFill>
                <a:effectLst/>
                <a:latin typeface="Avenir Next"/>
              </a:rPr>
              <a:t>   </a:t>
            </a:r>
            <a:br>
              <a:rPr lang="en-US" b="1" i="0" dirty="0">
                <a:solidFill>
                  <a:srgbClr val="43484E"/>
                </a:solidFill>
                <a:effectLst/>
                <a:latin typeface="Avenir Next"/>
              </a:rPr>
            </a:br>
            <a:endParaRPr lang="en-US" b="1" dirty="0"/>
          </a:p>
        </p:txBody>
      </p:sp>
      <p:sp>
        <p:nvSpPr>
          <p:cNvPr id="3" name="Text Placeholder 2">
            <a:extLst>
              <a:ext uri="{FF2B5EF4-FFF2-40B4-BE49-F238E27FC236}">
                <a16:creationId xmlns:a16="http://schemas.microsoft.com/office/drawing/2014/main" id="{83C40F1D-3177-44A7-AF32-BAAEB5B565AC}"/>
              </a:ext>
            </a:extLst>
          </p:cNvPr>
          <p:cNvSpPr>
            <a:spLocks noGrp="1"/>
          </p:cNvSpPr>
          <p:nvPr>
            <p:ph type="body" idx="1"/>
          </p:nvPr>
        </p:nvSpPr>
        <p:spPr>
          <a:xfrm>
            <a:off x="553639" y="1424285"/>
            <a:ext cx="8036720" cy="4009429"/>
          </a:xfrm>
        </p:spPr>
        <p:txBody>
          <a:bodyPr/>
          <a:lstStyle/>
          <a:p>
            <a:r>
              <a:rPr lang="en-US" sz="2000" dirty="0">
                <a:solidFill>
                  <a:schemeClr val="tx1"/>
                </a:solidFill>
              </a:rPr>
              <a:t>Since the Consumer Financial Protection Bureau (CFPB) began accepting consumer complaints in July 2011, servicemembers, veterans, and their families have submitted more than 323,000 complaints. </a:t>
            </a:r>
          </a:p>
          <a:p>
            <a:r>
              <a:rPr lang="en-US" sz="2000" dirty="0">
                <a:solidFill>
                  <a:schemeClr val="tx1"/>
                </a:solidFill>
              </a:rPr>
              <a:t>In 2022 alone, over 66,400 servicemember complaints were submitted a 55% increase compared to 2021, and a 62% increase compared to 2020. </a:t>
            </a:r>
            <a:r>
              <a:rPr lang="en-US" sz="2000" b="1" dirty="0">
                <a:solidFill>
                  <a:schemeClr val="tx1"/>
                </a:solidFill>
              </a:rPr>
              <a:t>The most common types of complaints were Credit or Consumer Reporting and Debt Collectio</a:t>
            </a:r>
            <a:r>
              <a:rPr lang="en-US" sz="2000" dirty="0">
                <a:solidFill>
                  <a:schemeClr val="tx1"/>
                </a:solidFill>
              </a:rPr>
              <a:t>n, which in total accounted for more than 54% of servicemember complaints.</a:t>
            </a:r>
            <a:endParaRPr lang="en-US" sz="2000" dirty="0"/>
          </a:p>
        </p:txBody>
      </p:sp>
      <p:sp>
        <p:nvSpPr>
          <p:cNvPr id="5" name="Title 1">
            <a:extLst>
              <a:ext uri="{FF2B5EF4-FFF2-40B4-BE49-F238E27FC236}">
                <a16:creationId xmlns:a16="http://schemas.microsoft.com/office/drawing/2014/main" id="{EDF702E5-D3E7-4136-B62C-1AE256D15D2E}"/>
              </a:ext>
            </a:extLst>
          </p:cNvPr>
          <p:cNvSpPr txBox="1">
            <a:spLocks/>
          </p:cNvSpPr>
          <p:nvPr/>
        </p:nvSpPr>
        <p:spPr>
          <a:xfrm>
            <a:off x="496490" y="380819"/>
            <a:ext cx="8114109" cy="814965"/>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Overview of Servicemember Complaints	</a:t>
            </a:r>
          </a:p>
        </p:txBody>
      </p:sp>
    </p:spTree>
    <p:extLst>
      <p:ext uri="{BB962C8B-B14F-4D97-AF65-F5344CB8AC3E}">
        <p14:creationId xmlns:p14="http://schemas.microsoft.com/office/powerpoint/2010/main" val="3300488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5B5-6933-4F50-BB06-3AFD61400407}"/>
              </a:ext>
            </a:extLst>
          </p:cNvPr>
          <p:cNvSpPr>
            <a:spLocks noGrp="1"/>
          </p:cNvSpPr>
          <p:nvPr>
            <p:ph type="title"/>
          </p:nvPr>
        </p:nvSpPr>
        <p:spPr/>
        <p:txBody>
          <a:bodyPr>
            <a:noAutofit/>
          </a:bodyPr>
          <a:lstStyle/>
          <a:p>
            <a:r>
              <a:rPr lang="en-US" dirty="0"/>
              <a:t>Servicemember P2P Issues</a:t>
            </a:r>
          </a:p>
        </p:txBody>
      </p:sp>
      <p:sp>
        <p:nvSpPr>
          <p:cNvPr id="3" name="Content Placeholder 2">
            <a:extLst>
              <a:ext uri="{FF2B5EF4-FFF2-40B4-BE49-F238E27FC236}">
                <a16:creationId xmlns:a16="http://schemas.microsoft.com/office/drawing/2014/main" id="{44CE48C0-491B-4AF7-9D1C-1EFA62E35F25}"/>
              </a:ext>
            </a:extLst>
          </p:cNvPr>
          <p:cNvSpPr>
            <a:spLocks noGrp="1"/>
          </p:cNvSpPr>
          <p:nvPr>
            <p:ph idx="1"/>
          </p:nvPr>
        </p:nvSpPr>
        <p:spPr>
          <a:xfrm>
            <a:off x="553642" y="1299711"/>
            <a:ext cx="8036720" cy="4557196"/>
          </a:xfrm>
        </p:spPr>
        <p:txBody>
          <a:bodyPr>
            <a:noAutofit/>
          </a:bodyPr>
          <a:lstStyle/>
          <a:p>
            <a:r>
              <a:rPr lang="en-US" sz="2000" dirty="0"/>
              <a:t>Servicemember report fraud, scams, and theft from using peer-to-peer payment apps and money transfers at a rate 50% higher than the general population</a:t>
            </a:r>
          </a:p>
          <a:p>
            <a:r>
              <a:rPr lang="en-US" sz="2000" dirty="0"/>
              <a:t>Companies that own the peer-to-peer payment systems fail to provide adequate resolutions to servicemembers </a:t>
            </a:r>
          </a:p>
          <a:p>
            <a:r>
              <a:rPr lang="en-US" sz="2000" dirty="0"/>
              <a:t>Once a servicemember's identity is stolen and reported, they may experience unexpected consequences, such as having their funds withheld or accounts closed or suspended without prior notice</a:t>
            </a:r>
          </a:p>
        </p:txBody>
      </p:sp>
    </p:spTree>
    <p:extLst>
      <p:ext uri="{BB962C8B-B14F-4D97-AF65-F5344CB8AC3E}">
        <p14:creationId xmlns:p14="http://schemas.microsoft.com/office/powerpoint/2010/main" val="241469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2" y="2535424"/>
            <a:ext cx="7309556" cy="660048"/>
          </a:xfrm>
        </p:spPr>
        <p:txBody>
          <a:bodyPr>
            <a:noAutofit/>
          </a:bodyPr>
          <a:lstStyle/>
          <a:p>
            <a:r>
              <a:rPr lang="en-US" sz="3000" dirty="0">
                <a:solidFill>
                  <a:srgbClr val="101820"/>
                </a:solidFill>
              </a:rPr>
              <a:t>Resources We Offer.</a:t>
            </a:r>
          </a:p>
        </p:txBody>
      </p:sp>
    </p:spTree>
    <p:extLst>
      <p:ext uri="{BB962C8B-B14F-4D97-AF65-F5344CB8AC3E}">
        <p14:creationId xmlns:p14="http://schemas.microsoft.com/office/powerpoint/2010/main" val="677113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Fraud and Scams Resources</a:t>
            </a:r>
          </a:p>
        </p:txBody>
      </p:sp>
      <p:sp>
        <p:nvSpPr>
          <p:cNvPr id="4" name="Rectangle 3"/>
          <p:cNvSpPr/>
          <p:nvPr/>
        </p:nvSpPr>
        <p:spPr>
          <a:xfrm>
            <a:off x="4983751" y="6119174"/>
            <a:ext cx="3606610" cy="307777"/>
          </a:xfrm>
          <a:prstGeom prst="rect">
            <a:avLst/>
          </a:prstGeom>
        </p:spPr>
        <p:txBody>
          <a:bodyPr wrap="square">
            <a:spAutoFit/>
          </a:bodyPr>
          <a:lstStyle/>
          <a:p>
            <a:pPr algn="ctr"/>
            <a:r>
              <a:rPr lang="en-US" dirty="0">
                <a:hlinkClick r:id="rId3"/>
              </a:rPr>
              <a:t>consumerfinance.gov/consumer-tools/fraud</a:t>
            </a:r>
            <a:r>
              <a:rPr lang="en-US" dirty="0"/>
              <a:t> </a:t>
            </a:r>
            <a:endParaRPr lang="en-US" b="1" u="sng" dirty="0">
              <a:solidFill>
                <a:srgbClr val="2CB34A"/>
              </a:solidFill>
            </a:endParaRPr>
          </a:p>
        </p:txBody>
      </p:sp>
      <p:pic>
        <p:nvPicPr>
          <p:cNvPr id="7" name="Picture 6" descr="Graphical user interface, text, website&#10;&#10;Description automatically generated">
            <a:extLst>
              <a:ext uri="{FF2B5EF4-FFF2-40B4-BE49-F238E27FC236}">
                <a16:creationId xmlns:a16="http://schemas.microsoft.com/office/drawing/2014/main" id="{8FAD0064-975C-40BB-8DC2-1244F2B10517}"/>
              </a:ext>
            </a:extLst>
          </p:cNvPr>
          <p:cNvPicPr>
            <a:picLocks noChangeAspect="1"/>
          </p:cNvPicPr>
          <p:nvPr/>
        </p:nvPicPr>
        <p:blipFill rotWithShape="1">
          <a:blip r:embed="rId4"/>
          <a:srcRect t="2220"/>
          <a:stretch/>
        </p:blipFill>
        <p:spPr>
          <a:xfrm>
            <a:off x="623450" y="1480377"/>
            <a:ext cx="7897096" cy="4199466"/>
          </a:xfrm>
          <a:prstGeom prst="rect">
            <a:avLst/>
          </a:prstGeom>
        </p:spPr>
      </p:pic>
    </p:spTree>
    <p:extLst>
      <p:ext uri="{BB962C8B-B14F-4D97-AF65-F5344CB8AC3E}">
        <p14:creationId xmlns:p14="http://schemas.microsoft.com/office/powerpoint/2010/main" val="66528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A9713-0A41-4277-B74C-5B2085A6560B}"/>
              </a:ext>
            </a:extLst>
          </p:cNvPr>
          <p:cNvSpPr>
            <a:spLocks noGrp="1"/>
          </p:cNvSpPr>
          <p:nvPr>
            <p:ph type="title"/>
          </p:nvPr>
        </p:nvSpPr>
        <p:spPr>
          <a:xfrm>
            <a:off x="553642" y="716810"/>
            <a:ext cx="8036720" cy="356408"/>
          </a:xfrm>
        </p:spPr>
        <p:txBody>
          <a:bodyPr>
            <a:noAutofit/>
          </a:bodyPr>
          <a:lstStyle/>
          <a:p>
            <a:r>
              <a:rPr lang="en-US" dirty="0"/>
              <a:t>Fraud and Scams Resources (cont’d)</a:t>
            </a:r>
          </a:p>
        </p:txBody>
      </p:sp>
      <p:pic>
        <p:nvPicPr>
          <p:cNvPr id="6" name="Picture 5">
            <a:extLst>
              <a:ext uri="{FF2B5EF4-FFF2-40B4-BE49-F238E27FC236}">
                <a16:creationId xmlns:a16="http://schemas.microsoft.com/office/drawing/2014/main" id="{EA39E0F3-36BF-AC71-1588-15E23EB1FE59}"/>
              </a:ext>
            </a:extLst>
          </p:cNvPr>
          <p:cNvPicPr>
            <a:picLocks noChangeAspect="1"/>
          </p:cNvPicPr>
          <p:nvPr/>
        </p:nvPicPr>
        <p:blipFill>
          <a:blip r:embed="rId3"/>
          <a:stretch>
            <a:fillRect/>
          </a:stretch>
        </p:blipFill>
        <p:spPr>
          <a:xfrm>
            <a:off x="738786" y="1413340"/>
            <a:ext cx="7850410" cy="3793142"/>
          </a:xfrm>
          <a:prstGeom prst="rect">
            <a:avLst/>
          </a:prstGeom>
        </p:spPr>
      </p:pic>
      <p:sp>
        <p:nvSpPr>
          <p:cNvPr id="7" name="Rectangle 6">
            <a:extLst>
              <a:ext uri="{FF2B5EF4-FFF2-40B4-BE49-F238E27FC236}">
                <a16:creationId xmlns:a16="http://schemas.microsoft.com/office/drawing/2014/main" id="{0FE509A8-BE05-09E7-FFCF-D01E87A32EB3}"/>
              </a:ext>
            </a:extLst>
          </p:cNvPr>
          <p:cNvSpPr/>
          <p:nvPr/>
        </p:nvSpPr>
        <p:spPr>
          <a:xfrm>
            <a:off x="3209731" y="6119174"/>
            <a:ext cx="5380630" cy="523220"/>
          </a:xfrm>
          <a:prstGeom prst="rect">
            <a:avLst/>
          </a:prstGeom>
        </p:spPr>
        <p:txBody>
          <a:bodyPr wrap="square">
            <a:spAutoFit/>
          </a:bodyPr>
          <a:lstStyle/>
          <a:p>
            <a:pPr algn="ctr"/>
            <a:r>
              <a:rPr lang="en-US" dirty="0">
                <a:hlinkClick r:id="rId4"/>
              </a:rPr>
              <a:t>https://www.va.gov/initiatives/protecting-veterans-from-fraud/</a:t>
            </a:r>
            <a:endParaRPr lang="en-US" dirty="0"/>
          </a:p>
          <a:p>
            <a:pPr algn="ctr"/>
            <a:endParaRPr lang="en-US" b="1" u="sng" dirty="0">
              <a:solidFill>
                <a:srgbClr val="2CB34A"/>
              </a:solidFill>
            </a:endParaRPr>
          </a:p>
        </p:txBody>
      </p:sp>
    </p:spTree>
    <p:extLst>
      <p:ext uri="{BB962C8B-B14F-4D97-AF65-F5344CB8AC3E}">
        <p14:creationId xmlns:p14="http://schemas.microsoft.com/office/powerpoint/2010/main" val="36292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A9713-0A41-4277-B74C-5B2085A6560B}"/>
              </a:ext>
            </a:extLst>
          </p:cNvPr>
          <p:cNvSpPr>
            <a:spLocks noGrp="1"/>
          </p:cNvSpPr>
          <p:nvPr>
            <p:ph type="title"/>
          </p:nvPr>
        </p:nvSpPr>
        <p:spPr>
          <a:xfrm>
            <a:off x="553642" y="716810"/>
            <a:ext cx="8036720" cy="356408"/>
          </a:xfrm>
        </p:spPr>
        <p:txBody>
          <a:bodyPr>
            <a:noAutofit/>
          </a:bodyPr>
          <a:lstStyle/>
          <a:p>
            <a:r>
              <a:rPr lang="en-US" dirty="0"/>
              <a:t>Fraud and Scams Resources (cont’d)</a:t>
            </a:r>
          </a:p>
        </p:txBody>
      </p:sp>
      <p:sp>
        <p:nvSpPr>
          <p:cNvPr id="2" name="Content Placeholder 1">
            <a:extLst>
              <a:ext uri="{FF2B5EF4-FFF2-40B4-BE49-F238E27FC236}">
                <a16:creationId xmlns:a16="http://schemas.microsoft.com/office/drawing/2014/main" id="{AD7332F7-AC42-4A3D-87EB-C0EB33EA0D89}"/>
              </a:ext>
            </a:extLst>
          </p:cNvPr>
          <p:cNvSpPr>
            <a:spLocks noGrp="1"/>
          </p:cNvSpPr>
          <p:nvPr>
            <p:ph idx="1"/>
          </p:nvPr>
        </p:nvSpPr>
        <p:spPr/>
        <p:txBody>
          <a:bodyPr>
            <a:normAutofit fontScale="77500" lnSpcReduction="20000"/>
          </a:bodyPr>
          <a:lstStyle/>
          <a:p>
            <a:pPr marL="88900" indent="0">
              <a:buNone/>
            </a:pPr>
            <a:r>
              <a:rPr lang="en-US" dirty="0"/>
              <a:t>Other federal resources</a:t>
            </a:r>
          </a:p>
          <a:p>
            <a:r>
              <a:rPr lang="en-US" sz="2400" b="1" dirty="0">
                <a:hlinkClick r:id="rId3"/>
              </a:rPr>
              <a:t>Scams and how to recognize them from the Federal Trade Commission</a:t>
            </a:r>
            <a:r>
              <a:rPr lang="en-US" sz="2400" dirty="0">
                <a:hlinkClick r:id="rId3"/>
              </a:rPr>
              <a:t> </a:t>
            </a:r>
            <a:br>
              <a:rPr lang="en-US" sz="2400" b="1" dirty="0"/>
            </a:br>
            <a:r>
              <a:rPr lang="en-US" sz="2400" dirty="0"/>
              <a:t>Information to help consumers learn about scams and file a complaint.  Sign up for FTC “Scam Alerts.”</a:t>
            </a:r>
          </a:p>
          <a:p>
            <a:r>
              <a:rPr lang="en-US" sz="2400" b="1" dirty="0">
                <a:hlinkClick r:id="rId4"/>
              </a:rPr>
              <a:t>Investor scams from the Securities and Exchange Commission</a:t>
            </a:r>
            <a:r>
              <a:rPr lang="en-US" sz="2400" dirty="0">
                <a:hlinkClick r:id="rId4"/>
              </a:rPr>
              <a:t> </a:t>
            </a:r>
            <a:br>
              <a:rPr lang="en-US" sz="2400" b="1" dirty="0"/>
            </a:br>
            <a:r>
              <a:rPr lang="en-US" sz="2400" dirty="0"/>
              <a:t>Alerts and information about COVID-19 investor scams.</a:t>
            </a:r>
          </a:p>
          <a:p>
            <a:r>
              <a:rPr lang="en-US" sz="2400" b="1" dirty="0">
                <a:hlinkClick r:id="rId5"/>
              </a:rPr>
              <a:t>Rumor control from Federal Emergency Management Agency</a:t>
            </a:r>
            <a:r>
              <a:rPr lang="en-US" sz="2400" dirty="0">
                <a:hlinkClick r:id="rId5"/>
              </a:rPr>
              <a:t> </a:t>
            </a:r>
            <a:br>
              <a:rPr lang="en-US" sz="2400" b="1" dirty="0"/>
            </a:br>
            <a:r>
              <a:rPr lang="en-US" sz="2400" dirty="0"/>
              <a:t>Information to help the public distinguish between rumors and facts regarding the response to COVID-19 pandemic.</a:t>
            </a:r>
          </a:p>
        </p:txBody>
      </p:sp>
    </p:spTree>
    <p:extLst>
      <p:ext uri="{BB962C8B-B14F-4D97-AF65-F5344CB8AC3E}">
        <p14:creationId xmlns:p14="http://schemas.microsoft.com/office/powerpoint/2010/main" val="13573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A9713-0A41-4277-B74C-5B2085A6560B}"/>
              </a:ext>
            </a:extLst>
          </p:cNvPr>
          <p:cNvSpPr>
            <a:spLocks noGrp="1"/>
          </p:cNvSpPr>
          <p:nvPr>
            <p:ph type="title"/>
          </p:nvPr>
        </p:nvSpPr>
        <p:spPr>
          <a:xfrm>
            <a:off x="553642" y="716810"/>
            <a:ext cx="8036720" cy="356408"/>
          </a:xfrm>
        </p:spPr>
        <p:txBody>
          <a:bodyPr>
            <a:noAutofit/>
          </a:bodyPr>
          <a:lstStyle/>
          <a:p>
            <a:r>
              <a:rPr lang="en-US" dirty="0"/>
              <a:t>Fraud and Scams Resources (cont’d)</a:t>
            </a:r>
          </a:p>
        </p:txBody>
      </p:sp>
      <p:sp>
        <p:nvSpPr>
          <p:cNvPr id="2" name="Content Placeholder 1">
            <a:extLst>
              <a:ext uri="{FF2B5EF4-FFF2-40B4-BE49-F238E27FC236}">
                <a16:creationId xmlns:a16="http://schemas.microsoft.com/office/drawing/2014/main" id="{AD7332F7-AC42-4A3D-87EB-C0EB33EA0D89}"/>
              </a:ext>
            </a:extLst>
          </p:cNvPr>
          <p:cNvSpPr>
            <a:spLocks noGrp="1"/>
          </p:cNvSpPr>
          <p:nvPr>
            <p:ph idx="1"/>
          </p:nvPr>
        </p:nvSpPr>
        <p:spPr/>
        <p:txBody>
          <a:bodyPr>
            <a:normAutofit/>
          </a:bodyPr>
          <a:lstStyle/>
          <a:p>
            <a:pPr marL="88900" indent="0">
              <a:buNone/>
            </a:pPr>
            <a:r>
              <a:rPr lang="en-US" sz="1900" dirty="0"/>
              <a:t>Other Local resources</a:t>
            </a:r>
          </a:p>
          <a:p>
            <a:r>
              <a:rPr lang="en-US" sz="1900" b="1" dirty="0">
                <a:hlinkClick r:id="rId3"/>
              </a:rPr>
              <a:t>National Association of Attorneys General</a:t>
            </a:r>
            <a:r>
              <a:rPr lang="en-US" sz="1900" b="1" dirty="0"/>
              <a:t> </a:t>
            </a:r>
          </a:p>
          <a:p>
            <a:r>
              <a:rPr lang="en-US" sz="1900" b="1" dirty="0"/>
              <a:t>Local consumer protection offices</a:t>
            </a:r>
          </a:p>
          <a:p>
            <a:r>
              <a:rPr lang="en-US" sz="1900" b="1" dirty="0"/>
              <a:t>Local law enforcement</a:t>
            </a:r>
          </a:p>
        </p:txBody>
      </p:sp>
    </p:spTree>
    <p:extLst>
      <p:ext uri="{BB962C8B-B14F-4D97-AF65-F5344CB8AC3E}">
        <p14:creationId xmlns:p14="http://schemas.microsoft.com/office/powerpoint/2010/main" val="2821226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A152-6B6D-443A-A891-F403204D7BFD}"/>
              </a:ext>
            </a:extLst>
          </p:cNvPr>
          <p:cNvSpPr>
            <a:spLocks noGrp="1"/>
          </p:cNvSpPr>
          <p:nvPr>
            <p:ph type="title"/>
          </p:nvPr>
        </p:nvSpPr>
        <p:spPr/>
        <p:txBody>
          <a:bodyPr/>
          <a:lstStyle/>
          <a:p>
            <a:r>
              <a:rPr lang="en-US" dirty="0"/>
              <a:t>Resources are Available in Seven Languages</a:t>
            </a:r>
          </a:p>
        </p:txBody>
      </p:sp>
      <p:sp>
        <p:nvSpPr>
          <p:cNvPr id="3" name="Text Placeholder 2">
            <a:extLst>
              <a:ext uri="{FF2B5EF4-FFF2-40B4-BE49-F238E27FC236}">
                <a16:creationId xmlns:a16="http://schemas.microsoft.com/office/drawing/2014/main" id="{CD56370C-B046-4F82-84C1-A17F7288D465}"/>
              </a:ext>
            </a:extLst>
          </p:cNvPr>
          <p:cNvSpPr>
            <a:spLocks noGrp="1"/>
          </p:cNvSpPr>
          <p:nvPr>
            <p:ph type="body" idx="1"/>
          </p:nvPr>
        </p:nvSpPr>
        <p:spPr>
          <a:xfrm>
            <a:off x="553641" y="1375794"/>
            <a:ext cx="8036720" cy="4106412"/>
          </a:xfrm>
        </p:spPr>
        <p:txBody>
          <a:bodyPr/>
          <a:lstStyle/>
          <a:p>
            <a:r>
              <a:rPr lang="en-US" sz="2000" dirty="0"/>
              <a:t>Spanish, Traditional Chinese, Vietnamese, Korean, Tagalog, and Arabic language materials are available online.</a:t>
            </a:r>
          </a:p>
          <a:p>
            <a:r>
              <a:rPr lang="en-US" sz="2000" dirty="0"/>
              <a:t>Include:</a:t>
            </a:r>
          </a:p>
          <a:p>
            <a:pPr lvl="1"/>
            <a:r>
              <a:rPr lang="en-US" sz="1800" dirty="0"/>
              <a:t>Housing portal pages</a:t>
            </a:r>
          </a:p>
          <a:p>
            <a:r>
              <a:rPr lang="en-US" sz="2000" dirty="0"/>
              <a:t>Spanish language videos are also available online:</a:t>
            </a:r>
          </a:p>
          <a:p>
            <a:pPr lvl="1"/>
            <a:r>
              <a:rPr lang="es-ES" sz="1800" i="1" dirty="0"/>
              <a:t>Aplazamientos de hipotecas en la Ley CARES </a:t>
            </a:r>
          </a:p>
          <a:p>
            <a:pPr lvl="1"/>
            <a:r>
              <a:rPr lang="es-ES" sz="1800" i="1" dirty="0"/>
              <a:t>5 Pasos para que solicite un aplazamiento de hipoteca por causa del coronavirus</a:t>
            </a:r>
          </a:p>
          <a:p>
            <a:pPr lvl="1"/>
            <a:r>
              <a:rPr lang="es-ES" sz="1800" i="1" dirty="0"/>
              <a:t>Tres pasos que inquilinos en problemas pueden tomar para retrasar el </a:t>
            </a:r>
            <a:r>
              <a:rPr lang="en-US" sz="1800" i="1" dirty="0" err="1"/>
              <a:t>desalojo</a:t>
            </a:r>
            <a:br>
              <a:rPr lang="es-ES" dirty="0"/>
            </a:br>
            <a:endParaRPr lang="es-ES" sz="1800" i="1" dirty="0"/>
          </a:p>
          <a:p>
            <a:pPr lvl="1"/>
            <a:endParaRPr lang="es-ES" sz="1800" i="1" dirty="0"/>
          </a:p>
        </p:txBody>
      </p:sp>
      <p:sp>
        <p:nvSpPr>
          <p:cNvPr id="6" name="Rectangle 5">
            <a:extLst>
              <a:ext uri="{FF2B5EF4-FFF2-40B4-BE49-F238E27FC236}">
                <a16:creationId xmlns:a16="http://schemas.microsoft.com/office/drawing/2014/main" id="{3EAAC0D7-F4F4-4F3D-B159-8591872BA2F0}"/>
              </a:ext>
            </a:extLst>
          </p:cNvPr>
          <p:cNvSpPr/>
          <p:nvPr/>
        </p:nvSpPr>
        <p:spPr>
          <a:xfrm>
            <a:off x="5436184" y="6064814"/>
            <a:ext cx="3260664" cy="276999"/>
          </a:xfrm>
          <a:prstGeom prst="rect">
            <a:avLst/>
          </a:prstGeom>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Georgia"/>
              <a:cs typeface="Arial"/>
              <a:sym typeface="Arial"/>
            </a:endParaRPr>
          </a:p>
        </p:txBody>
      </p:sp>
    </p:spTree>
    <p:extLst>
      <p:ext uri="{BB962C8B-B14F-4D97-AF65-F5344CB8AC3E}">
        <p14:creationId xmlns:p14="http://schemas.microsoft.com/office/powerpoint/2010/main" val="426260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90" y="452437"/>
            <a:ext cx="8114109" cy="743347"/>
          </a:xfrm>
        </p:spPr>
        <p:txBody>
          <a:bodyPr/>
          <a:lstStyle/>
          <a:p>
            <a:r>
              <a:rPr lang="en-US" dirty="0"/>
              <a:t>CFPB’s Mission and Vision	</a:t>
            </a:r>
          </a:p>
        </p:txBody>
      </p:sp>
      <p:sp>
        <p:nvSpPr>
          <p:cNvPr id="4" name="Text Placeholder 3">
            <a:extLst>
              <a:ext uri="{FF2B5EF4-FFF2-40B4-BE49-F238E27FC236}">
                <a16:creationId xmlns:a16="http://schemas.microsoft.com/office/drawing/2014/main" id="{693200C2-3ADD-4DAA-B561-D8D10A277CC2}"/>
              </a:ext>
            </a:extLst>
          </p:cNvPr>
          <p:cNvSpPr txBox="1">
            <a:spLocks/>
          </p:cNvSpPr>
          <p:nvPr/>
        </p:nvSpPr>
        <p:spPr>
          <a:xfrm>
            <a:off x="496491" y="1642412"/>
            <a:ext cx="8114108" cy="2690101"/>
          </a:xfrm>
          <a:prstGeom prst="rect">
            <a:avLst/>
          </a:prstGeom>
        </p:spPr>
        <p:txBody>
          <a:bodyPr vert="horz" lIns="91440" tIns="45720" rIns="91440" bIns="45720" rtlCol="0">
            <a:noAutofit/>
          </a:bodyPr>
          <a:lstStyle>
            <a:lvl1pPr marL="172641" indent="-172641" algn="l" defTabSz="514350" rtl="0" eaLnBrk="1" latinLnBrk="0" hangingPunct="1">
              <a:lnSpc>
                <a:spcPct val="100000"/>
              </a:lnSpc>
              <a:spcBef>
                <a:spcPts val="600"/>
              </a:spcBef>
              <a:buClr>
                <a:schemeClr val="tx2"/>
              </a:buClr>
              <a:buFont typeface="Wingdings" panose="05000000000000000000" pitchFamily="2" charset="2"/>
              <a:buChar char="§"/>
              <a:defRPr sz="1500" kern="1200">
                <a:solidFill>
                  <a:schemeClr val="tx1"/>
                </a:solidFill>
                <a:latin typeface="+mn-lt"/>
                <a:ea typeface="+mn-ea"/>
                <a:cs typeface="+mn-cs"/>
              </a:defRPr>
            </a:lvl1pPr>
            <a:lvl2pPr marL="427435" indent="-170260" algn="l" defTabSz="514350" rtl="0" eaLnBrk="1" latinLnBrk="0" hangingPunct="1">
              <a:lnSpc>
                <a:spcPct val="100000"/>
              </a:lnSpc>
              <a:spcBef>
                <a:spcPts val="600"/>
              </a:spcBef>
              <a:buClr>
                <a:schemeClr val="tx2"/>
              </a:buClr>
              <a:buFont typeface="Wingdings" panose="05000000000000000000" pitchFamily="2" charset="2"/>
              <a:buChar char="§"/>
              <a:defRPr sz="1500" kern="1200">
                <a:solidFill>
                  <a:schemeClr val="tx1"/>
                </a:solidFill>
                <a:latin typeface="+mn-lt"/>
                <a:ea typeface="+mn-ea"/>
                <a:cs typeface="+mn-cs"/>
              </a:defRPr>
            </a:lvl2pPr>
            <a:lvl3pPr marL="685800" indent="-171450" algn="l" defTabSz="514350" rtl="0" eaLnBrk="1" latinLnBrk="0" hangingPunct="1">
              <a:lnSpc>
                <a:spcPct val="100000"/>
              </a:lnSpc>
              <a:spcBef>
                <a:spcPts val="600"/>
              </a:spcBef>
              <a:buClr>
                <a:schemeClr val="tx2"/>
              </a:buClr>
              <a:buFont typeface="Wingdings" panose="05000000000000000000" pitchFamily="2" charset="2"/>
              <a:buChar char="§"/>
              <a:defRPr sz="1200" kern="1200">
                <a:solidFill>
                  <a:schemeClr val="tx1"/>
                </a:solidFill>
                <a:latin typeface="+mn-lt"/>
                <a:ea typeface="+mn-ea"/>
                <a:cs typeface="+mn-cs"/>
              </a:defRPr>
            </a:lvl3pPr>
            <a:lvl4pPr marL="944166" indent="-172641" algn="l" defTabSz="514350" rtl="0" eaLnBrk="1" latinLnBrk="0" hangingPunct="1">
              <a:lnSpc>
                <a:spcPct val="100000"/>
              </a:lnSpc>
              <a:spcBef>
                <a:spcPts val="600"/>
              </a:spcBef>
              <a:buClr>
                <a:schemeClr val="tx2"/>
              </a:buClr>
              <a:buFont typeface="Wingdings" panose="05000000000000000000" pitchFamily="2" charset="2"/>
              <a:buChar char="§"/>
              <a:defRPr sz="1050" kern="1200">
                <a:solidFill>
                  <a:schemeClr val="tx1"/>
                </a:solidFill>
                <a:latin typeface="+mn-lt"/>
                <a:ea typeface="+mn-ea"/>
                <a:cs typeface="+mn-cs"/>
              </a:defRPr>
            </a:lvl4pPr>
            <a:lvl5pPr marL="1198960" indent="-170260" algn="l" defTabSz="514350" rtl="0" eaLnBrk="1" latinLnBrk="0" hangingPunct="1">
              <a:lnSpc>
                <a:spcPct val="100000"/>
              </a:lnSpc>
              <a:spcBef>
                <a:spcPts val="600"/>
              </a:spcBef>
              <a:buClr>
                <a:schemeClr val="tx2"/>
              </a:buClr>
              <a:buFont typeface="Wingdings" panose="05000000000000000000" pitchFamily="2" charset="2"/>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66674" marR="0" lvl="0" indent="0" algn="l" defTabSz="514337" rtl="0" eaLnBrk="1" fontAlgn="auto" latinLnBrk="0" hangingPunct="1">
              <a:lnSpc>
                <a:spcPct val="100000"/>
              </a:lnSpc>
              <a:spcBef>
                <a:spcPts val="600"/>
              </a:spcBef>
              <a:spcAft>
                <a:spcPts val="0"/>
              </a:spcAft>
              <a:buClr>
                <a:srgbClr val="1E9642"/>
              </a:buClr>
              <a:buSzTx/>
              <a:buFont typeface="Wingdings" panose="05000000000000000000" pitchFamily="2" charset="2"/>
              <a:buNone/>
              <a:tabLst/>
              <a:defRPr/>
            </a:pPr>
            <a:r>
              <a:rPr kumimoji="0" lang="en-US" sz="2400" b="0" i="0" u="none" strike="noStrike" kern="1200" cap="none" spc="-11" normalizeH="0" baseline="0" noProof="0" dirty="0">
                <a:ln>
                  <a:noFill/>
                </a:ln>
                <a:solidFill>
                  <a:srgbClr val="121820"/>
                </a:solidFill>
                <a:effectLst/>
                <a:uLnTx/>
                <a:uFillTx/>
                <a:latin typeface="Georgia" panose="02040502050405020303" pitchFamily="18" charset="0"/>
                <a:cs typeface="Arial"/>
                <a:sym typeface="Arial"/>
              </a:rPr>
              <a:t>The Consumer Financial Protection Bureau is a 21st century agency that implements and enforces </a:t>
            </a:r>
            <a:r>
              <a:rPr lang="en-US" sz="2400" dirty="0">
                <a:latin typeface="Georgia" panose="02040502050405020303" pitchFamily="18" charset="0"/>
              </a:rPr>
              <a:t>federal consumer financial laws and military consumer protections, such as the Military Lending Act, </a:t>
            </a:r>
            <a:r>
              <a:rPr kumimoji="0" lang="en-US" sz="2400" b="0" i="0" u="none" strike="noStrike" kern="1200" cap="none" spc="-11" normalizeH="0" baseline="0" noProof="0" dirty="0">
                <a:ln>
                  <a:noFill/>
                </a:ln>
                <a:solidFill>
                  <a:srgbClr val="121820"/>
                </a:solidFill>
                <a:effectLst/>
                <a:uLnTx/>
                <a:uFillTx/>
                <a:latin typeface="Georgia" panose="02040502050405020303" pitchFamily="18" charset="0"/>
                <a:cs typeface="Arial"/>
                <a:sym typeface="Arial"/>
              </a:rPr>
              <a:t>and ensures that markets for consumer financial products are fair, transparent, and competitive.</a:t>
            </a:r>
          </a:p>
        </p:txBody>
      </p:sp>
    </p:spTree>
    <p:extLst>
      <p:ext uri="{BB962C8B-B14F-4D97-AF65-F5344CB8AC3E}">
        <p14:creationId xmlns:p14="http://schemas.microsoft.com/office/powerpoint/2010/main" val="1796984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CFPB Social Media Resources</a:t>
            </a:r>
          </a:p>
        </p:txBody>
      </p:sp>
      <p:pic>
        <p:nvPicPr>
          <p:cNvPr id="7" name="Picture 6">
            <a:extLst>
              <a:ext uri="{FF2B5EF4-FFF2-40B4-BE49-F238E27FC236}">
                <a16:creationId xmlns:a16="http://schemas.microsoft.com/office/drawing/2014/main" id="{8A002C40-6CE3-85B9-6108-984FC387FD25}"/>
              </a:ext>
            </a:extLst>
          </p:cNvPr>
          <p:cNvPicPr>
            <a:picLocks noChangeAspect="1"/>
          </p:cNvPicPr>
          <p:nvPr/>
        </p:nvPicPr>
        <p:blipFill>
          <a:blip r:embed="rId3"/>
          <a:stretch>
            <a:fillRect/>
          </a:stretch>
        </p:blipFill>
        <p:spPr>
          <a:xfrm>
            <a:off x="1591006" y="1448770"/>
            <a:ext cx="5551490" cy="2775745"/>
          </a:xfrm>
          <a:prstGeom prst="rect">
            <a:avLst/>
          </a:prstGeom>
        </p:spPr>
      </p:pic>
      <p:pic>
        <p:nvPicPr>
          <p:cNvPr id="15" name="Picture 14">
            <a:extLst>
              <a:ext uri="{FF2B5EF4-FFF2-40B4-BE49-F238E27FC236}">
                <a16:creationId xmlns:a16="http://schemas.microsoft.com/office/drawing/2014/main" id="{4B77D00E-5D80-DEDA-5B13-1E54F86FB0E6}"/>
              </a:ext>
            </a:extLst>
          </p:cNvPr>
          <p:cNvPicPr>
            <a:picLocks noChangeAspect="1"/>
          </p:cNvPicPr>
          <p:nvPr/>
        </p:nvPicPr>
        <p:blipFill rotWithShape="1">
          <a:blip r:embed="rId4"/>
          <a:srcRect l="24535" t="13714" r="17911" b="13548"/>
          <a:stretch/>
        </p:blipFill>
        <p:spPr>
          <a:xfrm>
            <a:off x="301942" y="4986977"/>
            <a:ext cx="901217" cy="815258"/>
          </a:xfrm>
          <a:prstGeom prst="rect">
            <a:avLst/>
          </a:prstGeom>
        </p:spPr>
      </p:pic>
      <p:sp>
        <p:nvSpPr>
          <p:cNvPr id="12" name="Rectangle 11">
            <a:extLst>
              <a:ext uri="{FF2B5EF4-FFF2-40B4-BE49-F238E27FC236}">
                <a16:creationId xmlns:a16="http://schemas.microsoft.com/office/drawing/2014/main" id="{4ED5B2C8-E908-4FDD-80E1-F63E13D5825D}"/>
              </a:ext>
            </a:extLst>
          </p:cNvPr>
          <p:cNvSpPr/>
          <p:nvPr/>
        </p:nvSpPr>
        <p:spPr>
          <a:xfrm>
            <a:off x="1010654" y="5331007"/>
            <a:ext cx="2550693" cy="276999"/>
          </a:xfrm>
          <a:prstGeom prst="rect">
            <a:avLst/>
          </a:prstGeom>
        </p:spPr>
        <p:txBody>
          <a:bodyPr wrap="square">
            <a:spAutoFit/>
          </a:bodyPr>
          <a:lstStyle/>
          <a:p>
            <a:pPr algn="ctr"/>
            <a:r>
              <a:rPr lang="en-US" sz="1200" dirty="0">
                <a:solidFill>
                  <a:srgbClr val="101820"/>
                </a:solidFill>
                <a:latin typeface="+mn-lt"/>
                <a:hlinkClick r:id="rId5"/>
              </a:rPr>
              <a:t>https://www.facebook.com/CFPB</a:t>
            </a:r>
            <a:r>
              <a:rPr lang="en-US" sz="1200" dirty="0">
                <a:solidFill>
                  <a:srgbClr val="101820"/>
                </a:solidFill>
                <a:latin typeface="+mn-lt"/>
              </a:rPr>
              <a:t> </a:t>
            </a:r>
            <a:endParaRPr lang="en-US" sz="1200" dirty="0">
              <a:latin typeface="+mn-lt"/>
            </a:endParaRPr>
          </a:p>
        </p:txBody>
      </p:sp>
      <p:pic>
        <p:nvPicPr>
          <p:cNvPr id="17" name="Picture 16">
            <a:extLst>
              <a:ext uri="{FF2B5EF4-FFF2-40B4-BE49-F238E27FC236}">
                <a16:creationId xmlns:a16="http://schemas.microsoft.com/office/drawing/2014/main" id="{00718EE9-F316-B0D3-6C1A-6C3BE2F8CB86}"/>
              </a:ext>
            </a:extLst>
          </p:cNvPr>
          <p:cNvPicPr>
            <a:picLocks noChangeAspect="1"/>
          </p:cNvPicPr>
          <p:nvPr/>
        </p:nvPicPr>
        <p:blipFill>
          <a:blip r:embed="rId6"/>
          <a:stretch>
            <a:fillRect/>
          </a:stretch>
        </p:blipFill>
        <p:spPr>
          <a:xfrm>
            <a:off x="5920816" y="5203356"/>
            <a:ext cx="810274" cy="666260"/>
          </a:xfrm>
          <a:prstGeom prst="rect">
            <a:avLst/>
          </a:prstGeom>
        </p:spPr>
      </p:pic>
      <p:pic>
        <p:nvPicPr>
          <p:cNvPr id="19" name="Picture 18">
            <a:extLst>
              <a:ext uri="{FF2B5EF4-FFF2-40B4-BE49-F238E27FC236}">
                <a16:creationId xmlns:a16="http://schemas.microsoft.com/office/drawing/2014/main" id="{C7D89F2C-C187-1A6C-2B56-93819A84E1FA}"/>
              </a:ext>
            </a:extLst>
          </p:cNvPr>
          <p:cNvPicPr>
            <a:picLocks noChangeAspect="1"/>
          </p:cNvPicPr>
          <p:nvPr/>
        </p:nvPicPr>
        <p:blipFill>
          <a:blip r:embed="rId7"/>
          <a:stretch>
            <a:fillRect/>
          </a:stretch>
        </p:blipFill>
        <p:spPr>
          <a:xfrm>
            <a:off x="2224490" y="4336608"/>
            <a:ext cx="1554379" cy="872844"/>
          </a:xfrm>
          <a:prstGeom prst="rect">
            <a:avLst/>
          </a:prstGeom>
        </p:spPr>
      </p:pic>
      <p:sp>
        <p:nvSpPr>
          <p:cNvPr id="8" name="Rectangle 7">
            <a:extLst>
              <a:ext uri="{FF2B5EF4-FFF2-40B4-BE49-F238E27FC236}">
                <a16:creationId xmlns:a16="http://schemas.microsoft.com/office/drawing/2014/main" id="{B4BAA520-2874-890F-10A2-A00356F5B12D}"/>
              </a:ext>
            </a:extLst>
          </p:cNvPr>
          <p:cNvSpPr/>
          <p:nvPr/>
        </p:nvSpPr>
        <p:spPr>
          <a:xfrm>
            <a:off x="3714758" y="4634530"/>
            <a:ext cx="3016332" cy="276999"/>
          </a:xfrm>
          <a:prstGeom prst="rect">
            <a:avLst/>
          </a:prstGeom>
        </p:spPr>
        <p:txBody>
          <a:bodyPr wrap="square">
            <a:spAutoFit/>
          </a:bodyPr>
          <a:lstStyle/>
          <a:p>
            <a:r>
              <a:rPr lang="en-US" sz="1200" dirty="0">
                <a:solidFill>
                  <a:srgbClr val="101820"/>
                </a:solidFill>
                <a:latin typeface="+mn-lt"/>
                <a:hlinkClick r:id="rId8"/>
              </a:rPr>
              <a:t>https://www.youtube.com/user/cfpbvideo</a:t>
            </a:r>
            <a:r>
              <a:rPr lang="en-US" sz="1200" dirty="0">
                <a:solidFill>
                  <a:srgbClr val="101820"/>
                </a:solidFill>
                <a:latin typeface="+mn-lt"/>
              </a:rPr>
              <a:t> </a:t>
            </a:r>
            <a:endParaRPr lang="en-US" sz="1200" dirty="0">
              <a:latin typeface="+mn-lt"/>
            </a:endParaRPr>
          </a:p>
        </p:txBody>
      </p:sp>
      <p:sp>
        <p:nvSpPr>
          <p:cNvPr id="14" name="Rectangle 13">
            <a:extLst>
              <a:ext uri="{FF2B5EF4-FFF2-40B4-BE49-F238E27FC236}">
                <a16:creationId xmlns:a16="http://schemas.microsoft.com/office/drawing/2014/main" id="{5BC7FBFA-7CAA-4B92-888F-E49A89D103FE}"/>
              </a:ext>
            </a:extLst>
          </p:cNvPr>
          <p:cNvSpPr/>
          <p:nvPr/>
        </p:nvSpPr>
        <p:spPr>
          <a:xfrm>
            <a:off x="6598743" y="5331006"/>
            <a:ext cx="2149067" cy="276999"/>
          </a:xfrm>
          <a:prstGeom prst="rect">
            <a:avLst/>
          </a:prstGeom>
        </p:spPr>
        <p:txBody>
          <a:bodyPr wrap="square">
            <a:spAutoFit/>
          </a:bodyPr>
          <a:lstStyle/>
          <a:p>
            <a:pPr algn="ctr"/>
            <a:r>
              <a:rPr lang="en-US" sz="1200" dirty="0">
                <a:solidFill>
                  <a:srgbClr val="101820"/>
                </a:solidFill>
                <a:hlinkClick r:id="rId9"/>
              </a:rPr>
              <a:t>https://twitter.com/CFPB</a:t>
            </a:r>
            <a:r>
              <a:rPr lang="en-US" sz="1200" dirty="0">
                <a:solidFill>
                  <a:srgbClr val="101820"/>
                </a:solidFill>
              </a:rPr>
              <a:t> </a:t>
            </a:r>
            <a:endParaRPr lang="en-US" sz="1200" dirty="0"/>
          </a:p>
        </p:txBody>
      </p:sp>
    </p:spTree>
    <p:extLst>
      <p:ext uri="{BB962C8B-B14F-4D97-AF65-F5344CB8AC3E}">
        <p14:creationId xmlns:p14="http://schemas.microsoft.com/office/powerpoint/2010/main" val="213401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2" y="2535424"/>
            <a:ext cx="7309556" cy="660048"/>
          </a:xfrm>
        </p:spPr>
        <p:txBody>
          <a:bodyPr>
            <a:noAutofit/>
          </a:bodyPr>
          <a:lstStyle/>
          <a:p>
            <a:r>
              <a:rPr lang="en-US" sz="3000" dirty="0">
                <a:solidFill>
                  <a:srgbClr val="101820"/>
                </a:solidFill>
              </a:rPr>
              <a:t>Submitting Consumer Complaints.</a:t>
            </a:r>
          </a:p>
        </p:txBody>
      </p:sp>
    </p:spTree>
    <p:extLst>
      <p:ext uri="{BB962C8B-B14F-4D97-AF65-F5344CB8AC3E}">
        <p14:creationId xmlns:p14="http://schemas.microsoft.com/office/powerpoint/2010/main" val="121288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EFD0EA4-2E5D-4D98-9E15-71ADB7048046}"/>
              </a:ext>
            </a:extLst>
          </p:cNvPr>
          <p:cNvSpPr txBox="1"/>
          <p:nvPr/>
        </p:nvSpPr>
        <p:spPr>
          <a:xfrm>
            <a:off x="2129178" y="3315355"/>
            <a:ext cx="1582540" cy="334835"/>
          </a:xfrm>
          <a:prstGeom prst="rect">
            <a:avLst/>
          </a:prstGeom>
          <a:noFill/>
        </p:spPr>
        <p:txBody>
          <a:bodyPr wrap="square" lIns="2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route most complaints in less than 1 day.</a:t>
            </a:r>
          </a:p>
        </p:txBody>
      </p:sp>
      <p:sp>
        <p:nvSpPr>
          <p:cNvPr id="42" name="TextBox 41">
            <a:extLst>
              <a:ext uri="{FF2B5EF4-FFF2-40B4-BE49-F238E27FC236}">
                <a16:creationId xmlns:a16="http://schemas.microsoft.com/office/drawing/2014/main" id="{DFD92302-466A-4843-A548-BCA5F2D445EA}"/>
              </a:ext>
            </a:extLst>
          </p:cNvPr>
          <p:cNvSpPr txBox="1"/>
          <p:nvPr/>
        </p:nvSpPr>
        <p:spPr>
          <a:xfrm>
            <a:off x="3762953" y="3315358"/>
            <a:ext cx="1619846" cy="577338"/>
          </a:xfrm>
          <a:prstGeom prst="rect">
            <a:avLst/>
          </a:prstGeom>
          <a:noFill/>
        </p:spPr>
        <p:txBody>
          <a:bodyPr wrap="square" lIns="2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Companies have 15 days to provide an initial response and up to 60 days to provide a final response, if needed.</a:t>
            </a:r>
          </a:p>
        </p:txBody>
      </p:sp>
      <p:sp>
        <p:nvSpPr>
          <p:cNvPr id="60" name="TextBox 59">
            <a:extLst>
              <a:ext uri="{FF2B5EF4-FFF2-40B4-BE49-F238E27FC236}">
                <a16:creationId xmlns:a16="http://schemas.microsoft.com/office/drawing/2014/main" id="{6112711D-48BB-4EBB-A5E8-4F356F0EFB08}"/>
              </a:ext>
            </a:extLst>
          </p:cNvPr>
          <p:cNvSpPr txBox="1"/>
          <p:nvPr/>
        </p:nvSpPr>
        <p:spPr>
          <a:xfrm>
            <a:off x="5401454" y="3315358"/>
            <a:ext cx="1366984" cy="456087"/>
          </a:xfrm>
          <a:prstGeom prst="rect">
            <a:avLst/>
          </a:prstGeom>
          <a:noFill/>
        </p:spPr>
        <p:txBody>
          <a:bodyPr wrap="square" lIns="2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Published within 60 days  or when the company  responds, whichever first.</a:t>
            </a:r>
          </a:p>
        </p:txBody>
      </p:sp>
      <p:grpSp>
        <p:nvGrpSpPr>
          <p:cNvPr id="116" name="Group 115">
            <a:extLst>
              <a:ext uri="{FF2B5EF4-FFF2-40B4-BE49-F238E27FC236}">
                <a16:creationId xmlns:a16="http://schemas.microsoft.com/office/drawing/2014/main" id="{57BE6456-4E6F-4491-AD33-BD710839FC50}"/>
              </a:ext>
            </a:extLst>
          </p:cNvPr>
          <p:cNvGrpSpPr/>
          <p:nvPr/>
        </p:nvGrpSpPr>
        <p:grpSpPr>
          <a:xfrm>
            <a:off x="482856" y="3205370"/>
            <a:ext cx="8178288" cy="943904"/>
            <a:chOff x="735496" y="3807048"/>
            <a:chExt cx="10904384" cy="1274987"/>
          </a:xfrm>
        </p:grpSpPr>
        <p:sp>
          <p:nvSpPr>
            <p:cNvPr id="7" name="Rectangle 6">
              <a:extLst>
                <a:ext uri="{FF2B5EF4-FFF2-40B4-BE49-F238E27FC236}">
                  <a16:creationId xmlns:a16="http://schemas.microsoft.com/office/drawing/2014/main" id="{8F87CA1F-452A-45C5-BC11-C3EFA3C6B34E}"/>
                </a:ext>
              </a:extLst>
            </p:cNvPr>
            <p:cNvSpPr/>
            <p:nvPr/>
          </p:nvSpPr>
          <p:spPr>
            <a:xfrm>
              <a:off x="735499" y="4747281"/>
              <a:ext cx="2178888" cy="334754"/>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01820"/>
                </a:solidFill>
                <a:effectLst/>
                <a:uLnTx/>
                <a:uFillTx/>
                <a:latin typeface="Georgia"/>
                <a:ea typeface="+mn-ea"/>
                <a:cs typeface="+mn-cs"/>
              </a:endParaRPr>
            </a:p>
          </p:txBody>
        </p:sp>
        <p:cxnSp>
          <p:nvCxnSpPr>
            <p:cNvPr id="8" name="Straight Connector 7">
              <a:extLst>
                <a:ext uri="{FF2B5EF4-FFF2-40B4-BE49-F238E27FC236}">
                  <a16:creationId xmlns:a16="http://schemas.microsoft.com/office/drawing/2014/main" id="{C1425B63-45F2-4805-9231-64C1DBFA2F8A}"/>
                </a:ext>
              </a:extLst>
            </p:cNvPr>
            <p:cNvCxnSpPr/>
            <p:nvPr/>
          </p:nvCxnSpPr>
          <p:spPr>
            <a:xfrm>
              <a:off x="883719" y="3811980"/>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B778CA1-2ED1-4EB7-9013-884187E04328}"/>
                </a:ext>
              </a:extLst>
            </p:cNvPr>
            <p:cNvCxnSpPr/>
            <p:nvPr/>
          </p:nvCxnSpPr>
          <p:spPr>
            <a:xfrm>
              <a:off x="1031943" y="3811980"/>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820E254-52A5-4EB9-9979-D91B7A10BA15}"/>
                </a:ext>
              </a:extLst>
            </p:cNvPr>
            <p:cNvCxnSpPr/>
            <p:nvPr/>
          </p:nvCxnSpPr>
          <p:spPr>
            <a:xfrm>
              <a:off x="1180167" y="3811980"/>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1390175-34CD-4808-A3D1-B65EBCD405E5}"/>
                </a:ext>
              </a:extLst>
            </p:cNvPr>
            <p:cNvCxnSpPr/>
            <p:nvPr/>
          </p:nvCxnSpPr>
          <p:spPr>
            <a:xfrm>
              <a:off x="1328390" y="3811980"/>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81B1D1D-CE34-43FB-B36F-E30816CC5143}"/>
                </a:ext>
              </a:extLst>
            </p:cNvPr>
            <p:cNvCxnSpPr/>
            <p:nvPr/>
          </p:nvCxnSpPr>
          <p:spPr>
            <a:xfrm>
              <a:off x="1476614" y="3811980"/>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C6DE5F-1AD0-4B9C-B65B-3FAB3C71D9AD}"/>
                </a:ext>
              </a:extLst>
            </p:cNvPr>
            <p:cNvCxnSpPr/>
            <p:nvPr/>
          </p:nvCxnSpPr>
          <p:spPr>
            <a:xfrm>
              <a:off x="1624837" y="3811980"/>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07CFE5-556B-49D1-ACA1-D4E332A8204B}"/>
                </a:ext>
              </a:extLst>
            </p:cNvPr>
            <p:cNvCxnSpPr/>
            <p:nvPr/>
          </p:nvCxnSpPr>
          <p:spPr>
            <a:xfrm>
              <a:off x="1773061"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D999C7D-764A-40DF-B5CF-140D278EFC4D}"/>
                </a:ext>
              </a:extLst>
            </p:cNvPr>
            <p:cNvCxnSpPr/>
            <p:nvPr/>
          </p:nvCxnSpPr>
          <p:spPr>
            <a:xfrm>
              <a:off x="1921285"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ABCBCC6-91C7-4AE1-80F7-002A6AF732BF}"/>
                </a:ext>
              </a:extLst>
            </p:cNvPr>
            <p:cNvCxnSpPr/>
            <p:nvPr/>
          </p:nvCxnSpPr>
          <p:spPr>
            <a:xfrm>
              <a:off x="2069509"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D1716FF-7381-44CA-85A2-D947ABFA5279}"/>
                </a:ext>
              </a:extLst>
            </p:cNvPr>
            <p:cNvCxnSpPr/>
            <p:nvPr/>
          </p:nvCxnSpPr>
          <p:spPr>
            <a:xfrm>
              <a:off x="2217732"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97EDB60-2645-4813-A8BE-DDFF1BA404A9}"/>
                </a:ext>
              </a:extLst>
            </p:cNvPr>
            <p:cNvCxnSpPr/>
            <p:nvPr/>
          </p:nvCxnSpPr>
          <p:spPr>
            <a:xfrm>
              <a:off x="2365955"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80BBC66-0FBB-4A09-AD2E-6BB92F2E7DAB}"/>
                </a:ext>
              </a:extLst>
            </p:cNvPr>
            <p:cNvCxnSpPr/>
            <p:nvPr/>
          </p:nvCxnSpPr>
          <p:spPr>
            <a:xfrm>
              <a:off x="2514179"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EE7CF4A-CD7B-403C-AAEB-44E3CCB960F9}"/>
                </a:ext>
              </a:extLst>
            </p:cNvPr>
            <p:cNvCxnSpPr/>
            <p:nvPr/>
          </p:nvCxnSpPr>
          <p:spPr>
            <a:xfrm>
              <a:off x="2662403"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61FC1AF-7276-4A59-83E8-ECB0C29AD3C6}"/>
                </a:ext>
              </a:extLst>
            </p:cNvPr>
            <p:cNvCxnSpPr/>
            <p:nvPr/>
          </p:nvCxnSpPr>
          <p:spPr>
            <a:xfrm>
              <a:off x="2810624" y="3811982"/>
              <a:ext cx="0" cy="1060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D4E353D5-376B-4835-A9EF-3AF83B01D62F}"/>
                </a:ext>
              </a:extLst>
            </p:cNvPr>
            <p:cNvSpPr/>
            <p:nvPr/>
          </p:nvSpPr>
          <p:spPr>
            <a:xfrm>
              <a:off x="2917015" y="4747281"/>
              <a:ext cx="2178888" cy="334754"/>
            </a:xfrm>
            <a:prstGeom prst="rect">
              <a:avLst/>
            </a:prstGeom>
            <a:solidFill>
              <a:srgbClr val="257675"/>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01820"/>
                </a:solidFill>
                <a:effectLst/>
                <a:uLnTx/>
                <a:uFillTx/>
                <a:latin typeface="Georgia"/>
                <a:ea typeface="+mn-ea"/>
                <a:cs typeface="+mn-cs"/>
              </a:endParaRPr>
            </a:p>
          </p:txBody>
        </p:sp>
        <p:cxnSp>
          <p:nvCxnSpPr>
            <p:cNvPr id="26" name="Straight Connector 25">
              <a:extLst>
                <a:ext uri="{FF2B5EF4-FFF2-40B4-BE49-F238E27FC236}">
                  <a16:creationId xmlns:a16="http://schemas.microsoft.com/office/drawing/2014/main" id="{1B96136B-BB8A-4E37-B6A4-2954172407EA}"/>
                </a:ext>
              </a:extLst>
            </p:cNvPr>
            <p:cNvCxnSpPr/>
            <p:nvPr/>
          </p:nvCxnSpPr>
          <p:spPr>
            <a:xfrm>
              <a:off x="3068387"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9E06EA0-2BD2-4014-A75E-C06D711578CC}"/>
                </a:ext>
              </a:extLst>
            </p:cNvPr>
            <p:cNvCxnSpPr/>
            <p:nvPr/>
          </p:nvCxnSpPr>
          <p:spPr>
            <a:xfrm>
              <a:off x="3216610"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A55067D-DD56-4AC1-8397-45916731E671}"/>
                </a:ext>
              </a:extLst>
            </p:cNvPr>
            <p:cNvCxnSpPr/>
            <p:nvPr/>
          </p:nvCxnSpPr>
          <p:spPr>
            <a:xfrm>
              <a:off x="3364834"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C4DEBE-2237-43EF-8A85-B63832E0F75D}"/>
                </a:ext>
              </a:extLst>
            </p:cNvPr>
            <p:cNvCxnSpPr/>
            <p:nvPr/>
          </p:nvCxnSpPr>
          <p:spPr>
            <a:xfrm>
              <a:off x="3513058"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62AF9E0-48BE-42B6-9996-0BD60E3F4FD5}"/>
                </a:ext>
              </a:extLst>
            </p:cNvPr>
            <p:cNvCxnSpPr/>
            <p:nvPr/>
          </p:nvCxnSpPr>
          <p:spPr>
            <a:xfrm>
              <a:off x="3661282"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3DFEFB5-CF87-4B31-A48A-6CD056EFFA36}"/>
                </a:ext>
              </a:extLst>
            </p:cNvPr>
            <p:cNvCxnSpPr/>
            <p:nvPr/>
          </p:nvCxnSpPr>
          <p:spPr>
            <a:xfrm>
              <a:off x="3809505"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718EFD5-6A27-4A04-9356-D622F02A0DE7}"/>
                </a:ext>
              </a:extLst>
            </p:cNvPr>
            <p:cNvCxnSpPr/>
            <p:nvPr/>
          </p:nvCxnSpPr>
          <p:spPr>
            <a:xfrm>
              <a:off x="3957728"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B5F1228-DBCD-492E-9706-1055966E8F75}"/>
                </a:ext>
              </a:extLst>
            </p:cNvPr>
            <p:cNvCxnSpPr/>
            <p:nvPr/>
          </p:nvCxnSpPr>
          <p:spPr>
            <a:xfrm>
              <a:off x="4105952"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6851594-B8A8-4848-80B2-50C72E178574}"/>
                </a:ext>
              </a:extLst>
            </p:cNvPr>
            <p:cNvCxnSpPr/>
            <p:nvPr/>
          </p:nvCxnSpPr>
          <p:spPr>
            <a:xfrm>
              <a:off x="4254176"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20A6E64-4431-4491-B0BF-D09FB130AC92}"/>
                </a:ext>
              </a:extLst>
            </p:cNvPr>
            <p:cNvCxnSpPr/>
            <p:nvPr/>
          </p:nvCxnSpPr>
          <p:spPr>
            <a:xfrm>
              <a:off x="4402400"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6A6E6A3-F49A-4BE8-AC31-491729A2C71B}"/>
                </a:ext>
              </a:extLst>
            </p:cNvPr>
            <p:cNvCxnSpPr/>
            <p:nvPr/>
          </p:nvCxnSpPr>
          <p:spPr>
            <a:xfrm>
              <a:off x="4550623"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F292E4-9235-42A1-8F04-42A9BA751378}"/>
                </a:ext>
              </a:extLst>
            </p:cNvPr>
            <p:cNvCxnSpPr/>
            <p:nvPr/>
          </p:nvCxnSpPr>
          <p:spPr>
            <a:xfrm>
              <a:off x="4698846"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D596057-A173-468D-A928-D03D521D64BC}"/>
                </a:ext>
              </a:extLst>
            </p:cNvPr>
            <p:cNvCxnSpPr/>
            <p:nvPr/>
          </p:nvCxnSpPr>
          <p:spPr>
            <a:xfrm>
              <a:off x="4847070"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35C2F6B-44BE-4F1F-8A31-A0682C1F59C4}"/>
                </a:ext>
              </a:extLst>
            </p:cNvPr>
            <p:cNvCxnSpPr/>
            <p:nvPr/>
          </p:nvCxnSpPr>
          <p:spPr>
            <a:xfrm>
              <a:off x="4995293" y="3811982"/>
              <a:ext cx="0" cy="106006"/>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7072DAF1-7B48-4603-8828-CE8FF5151D67}"/>
                </a:ext>
              </a:extLst>
            </p:cNvPr>
            <p:cNvSpPr/>
            <p:nvPr/>
          </p:nvSpPr>
          <p:spPr>
            <a:xfrm>
              <a:off x="5098535" y="4747281"/>
              <a:ext cx="2178888" cy="334754"/>
            </a:xfrm>
            <a:prstGeom prst="rect">
              <a:avLst/>
            </a:prstGeom>
            <a:solidFill>
              <a:srgbClr val="254B87"/>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01820"/>
                </a:solidFill>
                <a:effectLst/>
                <a:uLnTx/>
                <a:uFillTx/>
                <a:latin typeface="Georgia"/>
                <a:ea typeface="+mn-ea"/>
                <a:cs typeface="+mn-cs"/>
              </a:endParaRPr>
            </a:p>
          </p:txBody>
        </p:sp>
        <p:cxnSp>
          <p:nvCxnSpPr>
            <p:cNvPr id="44" name="Straight Connector 43">
              <a:extLst>
                <a:ext uri="{FF2B5EF4-FFF2-40B4-BE49-F238E27FC236}">
                  <a16:creationId xmlns:a16="http://schemas.microsoft.com/office/drawing/2014/main" id="{B07DD9EF-BC50-4627-BAC2-5EE642BDF64D}"/>
                </a:ext>
              </a:extLst>
            </p:cNvPr>
            <p:cNvCxnSpPr/>
            <p:nvPr/>
          </p:nvCxnSpPr>
          <p:spPr>
            <a:xfrm>
              <a:off x="5244124"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BE4FEEB-F541-41E9-84A0-87D33364DD87}"/>
                </a:ext>
              </a:extLst>
            </p:cNvPr>
            <p:cNvCxnSpPr/>
            <p:nvPr/>
          </p:nvCxnSpPr>
          <p:spPr>
            <a:xfrm>
              <a:off x="5392348"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717ED04-CAEA-4835-8534-8BA64C712ED5}"/>
                </a:ext>
              </a:extLst>
            </p:cNvPr>
            <p:cNvCxnSpPr/>
            <p:nvPr/>
          </p:nvCxnSpPr>
          <p:spPr>
            <a:xfrm>
              <a:off x="5540572"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099C2EC-7EAC-4B7A-B8F2-E013405F4691}"/>
                </a:ext>
              </a:extLst>
            </p:cNvPr>
            <p:cNvCxnSpPr/>
            <p:nvPr/>
          </p:nvCxnSpPr>
          <p:spPr>
            <a:xfrm>
              <a:off x="5688796"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950657E-EA4A-4D84-9CC1-7581C24DE401}"/>
                </a:ext>
              </a:extLst>
            </p:cNvPr>
            <p:cNvCxnSpPr/>
            <p:nvPr/>
          </p:nvCxnSpPr>
          <p:spPr>
            <a:xfrm>
              <a:off x="5837019"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D5D912A-D096-4431-B5BA-19336F23AE01}"/>
                </a:ext>
              </a:extLst>
            </p:cNvPr>
            <p:cNvCxnSpPr/>
            <p:nvPr/>
          </p:nvCxnSpPr>
          <p:spPr>
            <a:xfrm>
              <a:off x="5985242"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241C9F6-B88F-4D03-8A1F-51A00AB3C741}"/>
                </a:ext>
              </a:extLst>
            </p:cNvPr>
            <p:cNvCxnSpPr/>
            <p:nvPr/>
          </p:nvCxnSpPr>
          <p:spPr>
            <a:xfrm>
              <a:off x="6133466"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B4BF1D1-C38A-4C3E-8F54-36F37C55F9CA}"/>
                </a:ext>
              </a:extLst>
            </p:cNvPr>
            <p:cNvCxnSpPr/>
            <p:nvPr/>
          </p:nvCxnSpPr>
          <p:spPr>
            <a:xfrm>
              <a:off x="6281690"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91B0B20-2F1D-44ED-B2D2-B5C6A38E46EB}"/>
                </a:ext>
              </a:extLst>
            </p:cNvPr>
            <p:cNvCxnSpPr/>
            <p:nvPr/>
          </p:nvCxnSpPr>
          <p:spPr>
            <a:xfrm>
              <a:off x="6429914"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FBBC473-406E-4491-BDBC-64A9BEA29D50}"/>
                </a:ext>
              </a:extLst>
            </p:cNvPr>
            <p:cNvCxnSpPr/>
            <p:nvPr/>
          </p:nvCxnSpPr>
          <p:spPr>
            <a:xfrm>
              <a:off x="6578137"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45AB93B-B0F7-4B8B-8894-48B3221BBC3C}"/>
                </a:ext>
              </a:extLst>
            </p:cNvPr>
            <p:cNvCxnSpPr/>
            <p:nvPr/>
          </p:nvCxnSpPr>
          <p:spPr>
            <a:xfrm>
              <a:off x="6726361"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41602F9-5EE3-4449-A5B7-FFD7E2DAA740}"/>
                </a:ext>
              </a:extLst>
            </p:cNvPr>
            <p:cNvCxnSpPr/>
            <p:nvPr/>
          </p:nvCxnSpPr>
          <p:spPr>
            <a:xfrm>
              <a:off x="6874584"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DD302FB-8B60-4E76-8AEB-50E6F19AA44A}"/>
                </a:ext>
              </a:extLst>
            </p:cNvPr>
            <p:cNvCxnSpPr/>
            <p:nvPr/>
          </p:nvCxnSpPr>
          <p:spPr>
            <a:xfrm>
              <a:off x="7022808"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26FDCD1-541F-4433-AD2A-20913BD590B1}"/>
                </a:ext>
              </a:extLst>
            </p:cNvPr>
            <p:cNvCxnSpPr/>
            <p:nvPr/>
          </p:nvCxnSpPr>
          <p:spPr>
            <a:xfrm>
              <a:off x="7171030" y="3811982"/>
              <a:ext cx="0" cy="106006"/>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547891DF-EA70-4003-A204-377039D8AF76}"/>
                </a:ext>
              </a:extLst>
            </p:cNvPr>
            <p:cNvSpPr/>
            <p:nvPr/>
          </p:nvSpPr>
          <p:spPr>
            <a:xfrm>
              <a:off x="7280051" y="4747281"/>
              <a:ext cx="2178888" cy="334754"/>
            </a:xfrm>
            <a:prstGeom prst="rect">
              <a:avLst/>
            </a:prstGeom>
            <a:solidFill>
              <a:srgbClr val="0072CE"/>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01820"/>
                </a:solidFill>
                <a:effectLst/>
                <a:uLnTx/>
                <a:uFillTx/>
                <a:latin typeface="Georgia"/>
                <a:ea typeface="+mn-ea"/>
                <a:cs typeface="+mn-cs"/>
              </a:endParaRPr>
            </a:p>
          </p:txBody>
        </p:sp>
        <p:cxnSp>
          <p:nvCxnSpPr>
            <p:cNvPr id="62" name="Straight Connector 61">
              <a:extLst>
                <a:ext uri="{FF2B5EF4-FFF2-40B4-BE49-F238E27FC236}">
                  <a16:creationId xmlns:a16="http://schemas.microsoft.com/office/drawing/2014/main" id="{B93C4E09-BDA8-408E-8DBA-E22ED23397FE}"/>
                </a:ext>
              </a:extLst>
            </p:cNvPr>
            <p:cNvCxnSpPr/>
            <p:nvPr/>
          </p:nvCxnSpPr>
          <p:spPr>
            <a:xfrm>
              <a:off x="7431422"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916EE1B-B4D7-488D-88E2-1BE83E5D3C33}"/>
                </a:ext>
              </a:extLst>
            </p:cNvPr>
            <p:cNvCxnSpPr/>
            <p:nvPr/>
          </p:nvCxnSpPr>
          <p:spPr>
            <a:xfrm>
              <a:off x="7579645"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F3B8733-4BCB-4F63-9A5B-220762A729C5}"/>
                </a:ext>
              </a:extLst>
            </p:cNvPr>
            <p:cNvCxnSpPr/>
            <p:nvPr/>
          </p:nvCxnSpPr>
          <p:spPr>
            <a:xfrm>
              <a:off x="7727868"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DE94BBE0-28F9-4417-98AF-2748FD644605}"/>
                </a:ext>
              </a:extLst>
            </p:cNvPr>
            <p:cNvCxnSpPr/>
            <p:nvPr/>
          </p:nvCxnSpPr>
          <p:spPr>
            <a:xfrm>
              <a:off x="7876092"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71542C49-D342-4517-BB0C-79262B4F2DC0}"/>
                </a:ext>
              </a:extLst>
            </p:cNvPr>
            <p:cNvCxnSpPr/>
            <p:nvPr/>
          </p:nvCxnSpPr>
          <p:spPr>
            <a:xfrm>
              <a:off x="8024316"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8F013A8-3E93-4ABE-A8A4-4A610F622B13}"/>
                </a:ext>
              </a:extLst>
            </p:cNvPr>
            <p:cNvCxnSpPr/>
            <p:nvPr/>
          </p:nvCxnSpPr>
          <p:spPr>
            <a:xfrm>
              <a:off x="8172540"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D07962A-CFB3-4B50-856C-7CB358EDB125}"/>
                </a:ext>
              </a:extLst>
            </p:cNvPr>
            <p:cNvCxnSpPr/>
            <p:nvPr/>
          </p:nvCxnSpPr>
          <p:spPr>
            <a:xfrm>
              <a:off x="8320763"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3300654-F85B-44B6-880E-B87C886CE136}"/>
                </a:ext>
              </a:extLst>
            </p:cNvPr>
            <p:cNvCxnSpPr/>
            <p:nvPr/>
          </p:nvCxnSpPr>
          <p:spPr>
            <a:xfrm>
              <a:off x="8468987"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45651B7-5EAE-41BD-A2C6-686180514487}"/>
                </a:ext>
              </a:extLst>
            </p:cNvPr>
            <p:cNvCxnSpPr/>
            <p:nvPr/>
          </p:nvCxnSpPr>
          <p:spPr>
            <a:xfrm>
              <a:off x="8617210"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AAA0D37-D293-4867-B85F-79659DC882FA}"/>
                </a:ext>
              </a:extLst>
            </p:cNvPr>
            <p:cNvCxnSpPr/>
            <p:nvPr/>
          </p:nvCxnSpPr>
          <p:spPr>
            <a:xfrm>
              <a:off x="8765434"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1FA5AAB-0E0F-4286-8C92-177FFD4EBA73}"/>
                </a:ext>
              </a:extLst>
            </p:cNvPr>
            <p:cNvCxnSpPr/>
            <p:nvPr/>
          </p:nvCxnSpPr>
          <p:spPr>
            <a:xfrm>
              <a:off x="8913658"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2D82CF4-7951-4AC2-91F0-6FAB13C2ACDD}"/>
                </a:ext>
              </a:extLst>
            </p:cNvPr>
            <p:cNvCxnSpPr/>
            <p:nvPr/>
          </p:nvCxnSpPr>
          <p:spPr>
            <a:xfrm>
              <a:off x="9061881"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4E73C74-1FAE-46DE-95DF-56B73E140F55}"/>
                </a:ext>
              </a:extLst>
            </p:cNvPr>
            <p:cNvCxnSpPr/>
            <p:nvPr/>
          </p:nvCxnSpPr>
          <p:spPr>
            <a:xfrm>
              <a:off x="9210105"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822FBB3-11BB-40D6-9CD5-51DCDA16DEB5}"/>
                </a:ext>
              </a:extLst>
            </p:cNvPr>
            <p:cNvCxnSpPr/>
            <p:nvPr/>
          </p:nvCxnSpPr>
          <p:spPr>
            <a:xfrm>
              <a:off x="9358327" y="3811982"/>
              <a:ext cx="0" cy="106006"/>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47AC3447-2254-473E-B76F-B07E62183CA2}"/>
                </a:ext>
              </a:extLst>
            </p:cNvPr>
            <p:cNvSpPr/>
            <p:nvPr/>
          </p:nvSpPr>
          <p:spPr>
            <a:xfrm>
              <a:off x="9460992" y="4747281"/>
              <a:ext cx="2178888" cy="334754"/>
            </a:xfrm>
            <a:prstGeom prst="rect">
              <a:avLst/>
            </a:prstGeom>
            <a:solidFill>
              <a:srgbClr val="FF9E1B"/>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101820"/>
                </a:solidFill>
                <a:effectLst/>
                <a:uLnTx/>
                <a:uFillTx/>
                <a:latin typeface="Georgia"/>
                <a:ea typeface="+mn-ea"/>
                <a:cs typeface="+mn-cs"/>
              </a:endParaRPr>
            </a:p>
          </p:txBody>
        </p:sp>
        <p:cxnSp>
          <p:nvCxnSpPr>
            <p:cNvPr id="78" name="Straight Connector 77">
              <a:extLst>
                <a:ext uri="{FF2B5EF4-FFF2-40B4-BE49-F238E27FC236}">
                  <a16:creationId xmlns:a16="http://schemas.microsoft.com/office/drawing/2014/main" id="{A4C3D3F5-7186-4854-A215-8FD4BB667B86}"/>
                </a:ext>
              </a:extLst>
            </p:cNvPr>
            <p:cNvCxnSpPr/>
            <p:nvPr/>
          </p:nvCxnSpPr>
          <p:spPr>
            <a:xfrm>
              <a:off x="735496" y="3807048"/>
              <a:ext cx="0" cy="1274987"/>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4584897-628C-4D9A-900C-4704AF153B1B}"/>
                </a:ext>
              </a:extLst>
            </p:cNvPr>
            <p:cNvCxnSpPr/>
            <p:nvPr/>
          </p:nvCxnSpPr>
          <p:spPr>
            <a:xfrm>
              <a:off x="2920163" y="3807048"/>
              <a:ext cx="0" cy="1274987"/>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2413FCB-6A6C-4442-B71A-E4223E894004}"/>
                </a:ext>
              </a:extLst>
            </p:cNvPr>
            <p:cNvCxnSpPr/>
            <p:nvPr/>
          </p:nvCxnSpPr>
          <p:spPr>
            <a:xfrm>
              <a:off x="5095901" y="3807048"/>
              <a:ext cx="0" cy="1274987"/>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CBCF469-06B1-4427-82E0-29D985D58810}"/>
                </a:ext>
              </a:extLst>
            </p:cNvPr>
            <p:cNvCxnSpPr/>
            <p:nvPr/>
          </p:nvCxnSpPr>
          <p:spPr>
            <a:xfrm>
              <a:off x="7283198" y="3807048"/>
              <a:ext cx="0" cy="1274987"/>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7ABA5F6-A2B0-4E1E-BD81-6106B903B91E}"/>
                </a:ext>
              </a:extLst>
            </p:cNvPr>
            <p:cNvCxnSpPr/>
            <p:nvPr/>
          </p:nvCxnSpPr>
          <p:spPr>
            <a:xfrm>
              <a:off x="9464138" y="3807048"/>
              <a:ext cx="0" cy="1274987"/>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2BD260D-56F9-4331-8F4B-D4AE2E749D7B}"/>
                </a:ext>
              </a:extLst>
            </p:cNvPr>
            <p:cNvCxnSpPr/>
            <p:nvPr/>
          </p:nvCxnSpPr>
          <p:spPr>
            <a:xfrm>
              <a:off x="9612362"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DBA59F2-70DB-4EF6-92B9-A21D380DE8E6}"/>
                </a:ext>
              </a:extLst>
            </p:cNvPr>
            <p:cNvCxnSpPr/>
            <p:nvPr/>
          </p:nvCxnSpPr>
          <p:spPr>
            <a:xfrm>
              <a:off x="9760585"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6D700D60-F6DA-4B69-9AA1-A67102CE671E}"/>
                </a:ext>
              </a:extLst>
            </p:cNvPr>
            <p:cNvCxnSpPr/>
            <p:nvPr/>
          </p:nvCxnSpPr>
          <p:spPr>
            <a:xfrm>
              <a:off x="9908809"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E83F4C1C-C2CD-4D65-8CDE-7EF2BE483358}"/>
                </a:ext>
              </a:extLst>
            </p:cNvPr>
            <p:cNvCxnSpPr/>
            <p:nvPr/>
          </p:nvCxnSpPr>
          <p:spPr>
            <a:xfrm>
              <a:off x="10057033"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9DC2B87-F2C6-48BD-88A7-10FD22A13953}"/>
                </a:ext>
              </a:extLst>
            </p:cNvPr>
            <p:cNvCxnSpPr/>
            <p:nvPr/>
          </p:nvCxnSpPr>
          <p:spPr>
            <a:xfrm>
              <a:off x="10205256"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FB6B00BE-7E84-4C8C-B3AB-8291E06A0C9F}"/>
                </a:ext>
              </a:extLst>
            </p:cNvPr>
            <p:cNvCxnSpPr/>
            <p:nvPr/>
          </p:nvCxnSpPr>
          <p:spPr>
            <a:xfrm>
              <a:off x="10353480"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2B69A61-5E4D-4F7B-A103-737541504892}"/>
                </a:ext>
              </a:extLst>
            </p:cNvPr>
            <p:cNvCxnSpPr/>
            <p:nvPr/>
          </p:nvCxnSpPr>
          <p:spPr>
            <a:xfrm>
              <a:off x="10501704" y="3811982"/>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ADBC3E5-16DD-490C-9B4A-7FA5048325C1}"/>
                </a:ext>
              </a:extLst>
            </p:cNvPr>
            <p:cNvCxnSpPr/>
            <p:nvPr/>
          </p:nvCxnSpPr>
          <p:spPr>
            <a:xfrm>
              <a:off x="10649927"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F40213C1-CC24-4FA0-8074-85849E9B2AD6}"/>
                </a:ext>
              </a:extLst>
            </p:cNvPr>
            <p:cNvCxnSpPr/>
            <p:nvPr/>
          </p:nvCxnSpPr>
          <p:spPr>
            <a:xfrm>
              <a:off x="10798151"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F18700F-D3DC-47DD-BE88-81D25A7B5580}"/>
                </a:ext>
              </a:extLst>
            </p:cNvPr>
            <p:cNvCxnSpPr/>
            <p:nvPr/>
          </p:nvCxnSpPr>
          <p:spPr>
            <a:xfrm>
              <a:off x="10946374"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F8E35ED-9E23-479C-87D6-51913E8ECD7F}"/>
                </a:ext>
              </a:extLst>
            </p:cNvPr>
            <p:cNvCxnSpPr/>
            <p:nvPr/>
          </p:nvCxnSpPr>
          <p:spPr>
            <a:xfrm>
              <a:off x="11094598"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196CA27-2CF1-457D-B15A-EBD1D13D1CA5}"/>
                </a:ext>
              </a:extLst>
            </p:cNvPr>
            <p:cNvCxnSpPr/>
            <p:nvPr/>
          </p:nvCxnSpPr>
          <p:spPr>
            <a:xfrm>
              <a:off x="11242822"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4893B68-EA4B-4303-AE46-151EF5ED1D9B}"/>
                </a:ext>
              </a:extLst>
            </p:cNvPr>
            <p:cNvCxnSpPr/>
            <p:nvPr/>
          </p:nvCxnSpPr>
          <p:spPr>
            <a:xfrm>
              <a:off x="11391046"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CBEA841-3679-400F-9DF8-8A6CBFEC8082}"/>
                </a:ext>
              </a:extLst>
            </p:cNvPr>
            <p:cNvCxnSpPr/>
            <p:nvPr/>
          </p:nvCxnSpPr>
          <p:spPr>
            <a:xfrm>
              <a:off x="11539268" y="3811980"/>
              <a:ext cx="0" cy="106006"/>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grpSp>
      <p:sp>
        <p:nvSpPr>
          <p:cNvPr id="97" name="TextBox 96">
            <a:extLst>
              <a:ext uri="{FF2B5EF4-FFF2-40B4-BE49-F238E27FC236}">
                <a16:creationId xmlns:a16="http://schemas.microsoft.com/office/drawing/2014/main" id="{476254AB-C444-42C5-8932-B693041C04F0}"/>
              </a:ext>
            </a:extLst>
          </p:cNvPr>
          <p:cNvSpPr txBox="1"/>
          <p:nvPr/>
        </p:nvSpPr>
        <p:spPr>
          <a:xfrm>
            <a:off x="7037811" y="3315355"/>
            <a:ext cx="1366984" cy="334835"/>
          </a:xfrm>
          <a:prstGeom prst="rect">
            <a:avLst/>
          </a:prstGeom>
          <a:noFill/>
        </p:spPr>
        <p:txBody>
          <a:bodyPr wrap="square" lIns="2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Consumers have 60 days  to provide feedback.</a:t>
            </a:r>
          </a:p>
        </p:txBody>
      </p:sp>
      <p:sp>
        <p:nvSpPr>
          <p:cNvPr id="6" name="TextBox 5">
            <a:extLst>
              <a:ext uri="{FF2B5EF4-FFF2-40B4-BE49-F238E27FC236}">
                <a16:creationId xmlns:a16="http://schemas.microsoft.com/office/drawing/2014/main" id="{60E2298F-B860-4BCA-A1C2-DD54F6201653}"/>
              </a:ext>
            </a:extLst>
          </p:cNvPr>
          <p:cNvSpPr txBox="1"/>
          <p:nvPr/>
        </p:nvSpPr>
        <p:spPr>
          <a:xfrm>
            <a:off x="545375" y="2232553"/>
            <a:ext cx="1500107" cy="6968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2CB34A"/>
                </a:solidFill>
                <a:effectLst/>
                <a:uLnTx/>
                <a:uFillTx/>
                <a:latin typeface="Avenir Next LT Pro" panose="020B0504020202020204" pitchFamily="34" charset="0"/>
                <a:ea typeface="+mn-ea"/>
                <a:cs typeface="Arial" panose="020B0604020202020204" pitchFamily="34" charset="0"/>
              </a:rPr>
              <a:t>Complaint submitted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accept complaints via the  Bureau’s website, telephone,  mail, email, fax, and referral.</a:t>
            </a:r>
          </a:p>
        </p:txBody>
      </p:sp>
      <p:pic>
        <p:nvPicPr>
          <p:cNvPr id="22" name="Picture 2" descr="https://www.consumerfinance.gov/wp-content/themes/cfpb_nemo/_/img/isocons-alt-green-submit-a-complaint.png">
            <a:hlinkClick r:id="rId3"/>
            <a:extLst>
              <a:ext uri="{FF2B5EF4-FFF2-40B4-BE49-F238E27FC236}">
                <a16:creationId xmlns:a16="http://schemas.microsoft.com/office/drawing/2014/main" id="{40C0E963-3B36-439A-AE5D-7623032D7BB7}"/>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45377" y="1848206"/>
            <a:ext cx="328409" cy="3284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www.consumerfinance.gov/wp-content/themes/cfpb_nemo/_/img/isocons-alt-green-review-and-route.png">
            <a:extLst>
              <a:ext uri="{FF2B5EF4-FFF2-40B4-BE49-F238E27FC236}">
                <a16:creationId xmlns:a16="http://schemas.microsoft.com/office/drawing/2014/main" id="{972021E1-6272-4DB1-B4EF-8BE991A17AC6}"/>
              </a:ext>
            </a:extLst>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176389" y="1848205"/>
            <a:ext cx="328409" cy="32840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5B4E754-0B31-49CA-9548-CCCDB45A9076}"/>
              </a:ext>
            </a:extLst>
          </p:cNvPr>
          <p:cNvSpPr txBox="1"/>
          <p:nvPr/>
        </p:nvSpPr>
        <p:spPr>
          <a:xfrm>
            <a:off x="2176392" y="2232553"/>
            <a:ext cx="1484102" cy="6968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257675"/>
                </a:solidFill>
                <a:effectLst/>
                <a:uLnTx/>
                <a:uFillTx/>
                <a:latin typeface="Avenir Next LT Pro" panose="020B0504020202020204" pitchFamily="34" charset="0"/>
                <a:ea typeface="+mn-ea"/>
                <a:cs typeface="Arial" panose="020B0604020202020204" pitchFamily="34" charset="0"/>
              </a:rPr>
              <a:t>Review and route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route complaints to the  company for response.</a:t>
            </a:r>
          </a:p>
        </p:txBody>
      </p:sp>
      <p:pic>
        <p:nvPicPr>
          <p:cNvPr id="41" name="Picture 6" descr="https://www.consumerfinance.gov/wp-content/themes/cfpb_nemo/_/img/isocons-alt-green-company-response.png">
            <a:extLst>
              <a:ext uri="{FF2B5EF4-FFF2-40B4-BE49-F238E27FC236}">
                <a16:creationId xmlns:a16="http://schemas.microsoft.com/office/drawing/2014/main" id="{57D86F15-9954-4D20-A6C3-7640DAA95DEE}"/>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3812527" y="1848206"/>
            <a:ext cx="328409" cy="32840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8AA06A45-3B3E-42AC-9F2B-18C094AB263F}"/>
              </a:ext>
            </a:extLst>
          </p:cNvPr>
          <p:cNvSpPr txBox="1"/>
          <p:nvPr/>
        </p:nvSpPr>
        <p:spPr>
          <a:xfrm>
            <a:off x="3812527" y="2232553"/>
            <a:ext cx="1503260" cy="6968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254B87"/>
                </a:solidFill>
                <a:effectLst/>
                <a:uLnTx/>
                <a:uFillTx/>
                <a:latin typeface="Avenir Next LT Pro" panose="020B0504020202020204" pitchFamily="34" charset="0"/>
                <a:ea typeface="+mn-ea"/>
                <a:cs typeface="Arial" panose="020B0604020202020204" pitchFamily="34" charset="0"/>
              </a:rPr>
              <a:t>Company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Company reviews the complaint  and reports back about the  steps taken.</a:t>
            </a:r>
          </a:p>
        </p:txBody>
      </p:sp>
      <p:pic>
        <p:nvPicPr>
          <p:cNvPr id="59" name="Picture 10" descr="https://www.consumerfinance.gov/f/isocons-alt-green-complaint-published.png">
            <a:extLst>
              <a:ext uri="{FF2B5EF4-FFF2-40B4-BE49-F238E27FC236}">
                <a16:creationId xmlns:a16="http://schemas.microsoft.com/office/drawing/2014/main" id="{373B5AF0-7B58-4850-875B-7FBD23C727F9}"/>
              </a:ext>
            </a:extLst>
          </p:cNvPr>
          <p:cNvPicPr>
            <a:picLocks noChangeAspect="1" noChangeArrowheads="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3750" y1="39167" x2="53750" y2="39167"/>
                        <a14:foregroundMark x1="44583" y1="29167" x2="44583" y2="29167"/>
                        <a14:foregroundMark x1="72917" y1="45417" x2="72917" y2="45417"/>
                        <a14:foregroundMark x1="56250" y1="64167" x2="56250" y2="64167"/>
                        <a14:foregroundMark x1="52917" y1="43333" x2="52917" y2="43333"/>
                        <a14:foregroundMark x1="63333" y1="40000" x2="63333" y2="40000"/>
                        <a14:foregroundMark x1="68333" y1="49583" x2="68333" y2="49583"/>
                        <a14:foregroundMark x1="59583" y1="40000" x2="59583" y2="40000"/>
                        <a14:foregroundMark x1="53750" y1="30833" x2="53750" y2="30833"/>
                        <a14:foregroundMark x1="47500" y1="21250" x2="47500" y2="21250"/>
                        <a14:foregroundMark x1="46667" y1="26250" x2="46667" y2="26250"/>
                        <a14:foregroundMark x1="46667" y1="39167" x2="46667" y2="39167"/>
                        <a14:foregroundMark x1="72500" y1="52500" x2="72500" y2="52500"/>
                        <a14:foregroundMark x1="70000" y1="57083" x2="70000" y2="57083"/>
                        <a14:foregroundMark x1="72083" y1="35833" x2="72083" y2="35833"/>
                        <a14:foregroundMark x1="61667" y1="65417" x2="61667" y2="65417"/>
                        <a14:foregroundMark x1="55417" y1="70417" x2="55417" y2="70417"/>
                        <a14:foregroundMark x1="38750" y1="64167" x2="38750" y2="64167"/>
                        <a14:foregroundMark x1="30417" y1="55833" x2="30417" y2="55833"/>
                      </a14:backgroundRemoval>
                    </a14:imgEffect>
                  </a14:imgLayer>
                </a14:imgProps>
              </a:ext>
              <a:ext uri="{28A0092B-C50C-407E-A947-70E740481C1C}">
                <a14:useLocalDpi xmlns:a14="http://schemas.microsoft.com/office/drawing/2010/main" val="0"/>
              </a:ext>
            </a:extLst>
          </a:blip>
          <a:srcRect/>
          <a:stretch>
            <a:fillRect/>
          </a:stretch>
        </p:blipFill>
        <p:spPr bwMode="auto">
          <a:xfrm>
            <a:off x="5444443" y="1848363"/>
            <a:ext cx="328409" cy="32840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A3E692F0-5241-4D45-8DB7-849A50FFD6D0}"/>
              </a:ext>
            </a:extLst>
          </p:cNvPr>
          <p:cNvSpPr txBox="1"/>
          <p:nvPr/>
        </p:nvSpPr>
        <p:spPr>
          <a:xfrm>
            <a:off x="5448667" y="2232553"/>
            <a:ext cx="1507595" cy="6968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0072CE"/>
                </a:solidFill>
                <a:effectLst/>
                <a:uLnTx/>
                <a:uFillTx/>
                <a:latin typeface="Avenir Next LT Pro" panose="020B0504020202020204" pitchFamily="34" charset="0"/>
                <a:ea typeface="+mn-ea"/>
                <a:cs typeface="Arial" panose="020B0604020202020204" pitchFamily="34" charset="0"/>
              </a:rPr>
              <a:t>Complaint published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publish complaint  information and – with  consumers’ permission and after removing  personal information – the  description of what happened.</a:t>
            </a:r>
          </a:p>
        </p:txBody>
      </p:sp>
      <p:pic>
        <p:nvPicPr>
          <p:cNvPr id="98" name="Picture 12" descr="https://www.consumerfinance.gov/wp-content/themes/cfpb_nemo/_/img/isocons-alt-green-consumer-review.png">
            <a:extLst>
              <a:ext uri="{FF2B5EF4-FFF2-40B4-BE49-F238E27FC236}">
                <a16:creationId xmlns:a16="http://schemas.microsoft.com/office/drawing/2014/main" id="{55CB9E71-CC90-432D-A4AB-9C80D4D0A94B}"/>
              </a:ext>
            </a:extLst>
          </p:cNvPr>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7082437" y="1850659"/>
            <a:ext cx="328409" cy="328409"/>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FD1FA727-BC3C-4E58-9F2C-CA203F2263D7}"/>
              </a:ext>
            </a:extLst>
          </p:cNvPr>
          <p:cNvSpPr txBox="1"/>
          <p:nvPr/>
        </p:nvSpPr>
        <p:spPr>
          <a:xfrm>
            <a:off x="7084801" y="2232553"/>
            <a:ext cx="1507163" cy="6968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FF9E1B"/>
                </a:solidFill>
                <a:effectLst/>
                <a:uLnTx/>
                <a:uFillTx/>
                <a:latin typeface="Avenir Next LT Pro" panose="020B0504020202020204" pitchFamily="34" charset="0"/>
                <a:ea typeface="+mn-ea"/>
                <a:cs typeface="Arial" panose="020B0604020202020204" pitchFamily="34" charset="0"/>
              </a:rPr>
              <a:t>Consumer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Consumer reviews the company  response and can give feedback about the complaint process.</a:t>
            </a:r>
          </a:p>
        </p:txBody>
      </p:sp>
      <p:cxnSp>
        <p:nvCxnSpPr>
          <p:cNvPr id="100" name="Straight Connector 99">
            <a:extLst>
              <a:ext uri="{FF2B5EF4-FFF2-40B4-BE49-F238E27FC236}">
                <a16:creationId xmlns:a16="http://schemas.microsoft.com/office/drawing/2014/main" id="{CA23823D-05DD-460F-B20F-71083A818BAC}"/>
              </a:ext>
            </a:extLst>
          </p:cNvPr>
          <p:cNvCxnSpPr/>
          <p:nvPr/>
        </p:nvCxnSpPr>
        <p:spPr>
          <a:xfrm>
            <a:off x="482856" y="1794599"/>
            <a:ext cx="0" cy="128844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864B6436-1551-4A3A-AD52-956C7F59D87C}"/>
              </a:ext>
            </a:extLst>
          </p:cNvPr>
          <p:cNvCxnSpPr/>
          <p:nvPr/>
        </p:nvCxnSpPr>
        <p:spPr>
          <a:xfrm>
            <a:off x="2123300" y="1794600"/>
            <a:ext cx="0" cy="1288441"/>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78A6BE6-6A25-4FE0-9E58-13A16B845DBB}"/>
              </a:ext>
            </a:extLst>
          </p:cNvPr>
          <p:cNvCxnSpPr/>
          <p:nvPr/>
        </p:nvCxnSpPr>
        <p:spPr>
          <a:xfrm>
            <a:off x="3759440" y="1794600"/>
            <a:ext cx="0" cy="1288441"/>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A2F045C-AFDC-4D2F-B19D-C70D44168F3E}"/>
              </a:ext>
            </a:extLst>
          </p:cNvPr>
          <p:cNvCxnSpPr/>
          <p:nvPr/>
        </p:nvCxnSpPr>
        <p:spPr>
          <a:xfrm>
            <a:off x="5393633" y="1794600"/>
            <a:ext cx="0" cy="1288441"/>
          </a:xfrm>
          <a:prstGeom prst="line">
            <a:avLst/>
          </a:prstGeom>
          <a:ln w="12700">
            <a:solidFill>
              <a:srgbClr val="0072CE"/>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E9AD876-9B26-4D25-AA91-3EF0A48650CD}"/>
              </a:ext>
            </a:extLst>
          </p:cNvPr>
          <p:cNvCxnSpPr/>
          <p:nvPr/>
        </p:nvCxnSpPr>
        <p:spPr>
          <a:xfrm>
            <a:off x="7031714" y="1794600"/>
            <a:ext cx="0" cy="1288441"/>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7D1D6826-8421-42E1-83EE-1168E8998537}"/>
              </a:ext>
            </a:extLst>
          </p:cNvPr>
          <p:cNvCxnSpPr>
            <a:cxnSpLocks/>
          </p:cNvCxnSpPr>
          <p:nvPr/>
        </p:nvCxnSpPr>
        <p:spPr>
          <a:xfrm>
            <a:off x="1558410" y="4293184"/>
            <a:ext cx="0" cy="92583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ABD42459-A0B5-4FEB-B9D5-5F6D5FF0736E}"/>
              </a:ext>
            </a:extLst>
          </p:cNvPr>
          <p:cNvSpPr txBox="1"/>
          <p:nvPr/>
        </p:nvSpPr>
        <p:spPr>
          <a:xfrm>
            <a:off x="1611502" y="4293184"/>
            <a:ext cx="1180853" cy="91563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2CB34A"/>
                </a:solidFill>
                <a:effectLst/>
                <a:uLnTx/>
                <a:uFillTx/>
                <a:latin typeface="Avenir Next LT Pro" panose="020B0504020202020204" pitchFamily="34" charset="0"/>
                <a:ea typeface="+mn-ea"/>
                <a:cs typeface="Arial" panose="020B0604020202020204" pitchFamily="34" charset="0"/>
              </a:rPr>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Consumers who submit online receive an email  acknowledging receipt of  their complaint. All others receive communications by postal mail.</a:t>
            </a:r>
          </a:p>
        </p:txBody>
      </p:sp>
      <p:cxnSp>
        <p:nvCxnSpPr>
          <p:cNvPr id="107" name="Straight Connector 106">
            <a:extLst>
              <a:ext uri="{FF2B5EF4-FFF2-40B4-BE49-F238E27FC236}">
                <a16:creationId xmlns:a16="http://schemas.microsoft.com/office/drawing/2014/main" id="{A871B87E-D7D8-496E-BE53-97A1EB7BCE90}"/>
              </a:ext>
            </a:extLst>
          </p:cNvPr>
          <p:cNvCxnSpPr>
            <a:cxnSpLocks/>
          </p:cNvCxnSpPr>
          <p:nvPr/>
        </p:nvCxnSpPr>
        <p:spPr>
          <a:xfrm>
            <a:off x="3085744" y="4293184"/>
            <a:ext cx="0" cy="692658"/>
          </a:xfrm>
          <a:prstGeom prst="line">
            <a:avLst/>
          </a:prstGeom>
          <a:ln w="12700">
            <a:solidFill>
              <a:srgbClr val="257675"/>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1E9D9C30-7977-4C81-8A20-E41302635ED7}"/>
              </a:ext>
            </a:extLst>
          </p:cNvPr>
          <p:cNvSpPr txBox="1"/>
          <p:nvPr/>
        </p:nvSpPr>
        <p:spPr>
          <a:xfrm>
            <a:off x="3138833" y="4293184"/>
            <a:ext cx="1180853" cy="68480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257675"/>
                </a:solidFill>
                <a:effectLst/>
                <a:uLnTx/>
                <a:uFillTx/>
                <a:latin typeface="Avenir Next LT Pro" panose="020B0504020202020204" pitchFamily="34" charset="0"/>
                <a:ea typeface="+mn-ea"/>
                <a:cs typeface="Arial" panose="020B0604020202020204" pitchFamily="34" charset="0"/>
              </a:rPr>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inform the consumer  when their complaint has  been routed to the  company for a response.</a:t>
            </a:r>
          </a:p>
        </p:txBody>
      </p:sp>
      <p:cxnSp>
        <p:nvCxnSpPr>
          <p:cNvPr id="109" name="Straight Connector 108">
            <a:extLst>
              <a:ext uri="{FF2B5EF4-FFF2-40B4-BE49-F238E27FC236}">
                <a16:creationId xmlns:a16="http://schemas.microsoft.com/office/drawing/2014/main" id="{503BFA62-E227-43FF-AC4C-7B2264481A7C}"/>
              </a:ext>
            </a:extLst>
          </p:cNvPr>
          <p:cNvCxnSpPr>
            <a:cxnSpLocks/>
          </p:cNvCxnSpPr>
          <p:nvPr/>
        </p:nvCxnSpPr>
        <p:spPr>
          <a:xfrm>
            <a:off x="4830290" y="4293184"/>
            <a:ext cx="0" cy="692658"/>
          </a:xfrm>
          <a:prstGeom prst="line">
            <a:avLst/>
          </a:prstGeom>
          <a:ln w="12700">
            <a:solidFill>
              <a:srgbClr val="254B87"/>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E5516C88-9987-4C4C-A11D-43E9FC2D1E16}"/>
              </a:ext>
            </a:extLst>
          </p:cNvPr>
          <p:cNvSpPr txBox="1"/>
          <p:nvPr/>
        </p:nvSpPr>
        <p:spPr>
          <a:xfrm>
            <a:off x="4883380" y="4293184"/>
            <a:ext cx="1180853" cy="68480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254B87"/>
                </a:solidFill>
                <a:effectLst/>
                <a:uLnTx/>
                <a:uFillTx/>
                <a:latin typeface="Avenir Next LT Pro" panose="020B0504020202020204" pitchFamily="34" charset="0"/>
                <a:ea typeface="+mn-ea"/>
                <a:cs typeface="Arial" panose="020B0604020202020204" pitchFamily="34" charset="0"/>
              </a:rPr>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inform the consumer  when the company has  responded to their  complaint.</a:t>
            </a:r>
          </a:p>
        </p:txBody>
      </p:sp>
      <p:cxnSp>
        <p:nvCxnSpPr>
          <p:cNvPr id="111" name="Straight Connector 110">
            <a:extLst>
              <a:ext uri="{FF2B5EF4-FFF2-40B4-BE49-F238E27FC236}">
                <a16:creationId xmlns:a16="http://schemas.microsoft.com/office/drawing/2014/main" id="{5914668B-41E5-402D-AE17-81D0F04578C5}"/>
              </a:ext>
            </a:extLst>
          </p:cNvPr>
          <p:cNvCxnSpPr/>
          <p:nvPr/>
        </p:nvCxnSpPr>
        <p:spPr>
          <a:xfrm>
            <a:off x="7427200" y="4293184"/>
            <a:ext cx="0" cy="829818"/>
          </a:xfrm>
          <a:prstGeom prst="line">
            <a:avLst/>
          </a:prstGeom>
          <a:ln w="12700">
            <a:solidFill>
              <a:srgbClr val="FF9E1B"/>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00738034-FCE8-4E19-9398-0EFD5CAAA516}"/>
              </a:ext>
            </a:extLst>
          </p:cNvPr>
          <p:cNvSpPr txBox="1"/>
          <p:nvPr/>
        </p:nvSpPr>
        <p:spPr>
          <a:xfrm>
            <a:off x="7480291" y="4293184"/>
            <a:ext cx="1180853" cy="8002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38"/>
              </a:spcAft>
              <a:buClrTx/>
              <a:buSzTx/>
              <a:buFontTx/>
              <a:buNone/>
              <a:tabLst/>
              <a:defRPr/>
            </a:pPr>
            <a:r>
              <a:rPr kumimoji="0" lang="en-US" sz="1200" b="0" i="0" u="none" strike="noStrike" kern="1200" cap="none" spc="0" normalizeH="0" baseline="0" noProof="0">
                <a:ln>
                  <a:noFill/>
                </a:ln>
                <a:solidFill>
                  <a:srgbClr val="FF9E1B"/>
                </a:solidFill>
                <a:effectLst/>
                <a:uLnTx/>
                <a:uFillTx/>
                <a:latin typeface="Avenir Next LT Pro" panose="020B0504020202020204" pitchFamily="34" charset="0"/>
                <a:ea typeface="+mn-ea"/>
                <a:cs typeface="Arial" panose="020B0604020202020204" pitchFamily="34" charset="0"/>
              </a:rPr>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101820"/>
                </a:solidFill>
                <a:effectLst/>
                <a:uLnTx/>
                <a:uFillTx/>
                <a:latin typeface="Avenir Next LT Pro" panose="020B0504020202020204" pitchFamily="34" charset="0"/>
                <a:ea typeface="+mn-ea"/>
                <a:cs typeface="Arial" panose="020B0604020202020204" pitchFamily="34" charset="0"/>
              </a:rPr>
              <a:t>We send consumers a  reminder email if they  have not logged into the  portal to review the  company response.</a:t>
            </a:r>
          </a:p>
        </p:txBody>
      </p:sp>
      <p:sp>
        <p:nvSpPr>
          <p:cNvPr id="113" name="Title 2">
            <a:extLst>
              <a:ext uri="{FF2B5EF4-FFF2-40B4-BE49-F238E27FC236}">
                <a16:creationId xmlns:a16="http://schemas.microsoft.com/office/drawing/2014/main" id="{A8ED3D6C-F7AF-4255-A1AB-0706A1C37F12}"/>
              </a:ext>
            </a:extLst>
          </p:cNvPr>
          <p:cNvSpPr>
            <a:spLocks noGrp="1"/>
          </p:cNvSpPr>
          <p:nvPr>
            <p:ph type="title"/>
          </p:nvPr>
        </p:nvSpPr>
        <p:spPr>
          <a:xfrm>
            <a:off x="553641" y="452437"/>
            <a:ext cx="8036720" cy="743347"/>
          </a:xfrm>
        </p:spPr>
        <p:txBody>
          <a:bodyPr/>
          <a:lstStyle/>
          <a:p>
            <a:r>
              <a:rPr lang="en-US" sz="3200" dirty="0">
                <a:latin typeface="Avenir Next LT Pro" panose="020B0504020202020204" pitchFamily="34" charset="0"/>
              </a:rPr>
              <a:t>Complaint process</a:t>
            </a:r>
            <a:endParaRPr lang="en-US" dirty="0">
              <a:latin typeface="Avenir Next LT Pro" panose="020B0504020202020204" pitchFamily="34" charset="0"/>
            </a:endParaRPr>
          </a:p>
        </p:txBody>
      </p:sp>
    </p:spTree>
    <p:extLst>
      <p:ext uri="{BB962C8B-B14F-4D97-AF65-F5344CB8AC3E}">
        <p14:creationId xmlns:p14="http://schemas.microsoft.com/office/powerpoint/2010/main" val="4290905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 Complaint</a:t>
            </a:r>
          </a:p>
        </p:txBody>
      </p:sp>
      <p:grpSp>
        <p:nvGrpSpPr>
          <p:cNvPr id="13" name="Group 12">
            <a:extLst>
              <a:ext uri="{FF2B5EF4-FFF2-40B4-BE49-F238E27FC236}">
                <a16:creationId xmlns:a16="http://schemas.microsoft.com/office/drawing/2014/main" id="{E7691507-7EBF-4ACD-9226-A3651A239AE8}"/>
              </a:ext>
            </a:extLst>
          </p:cNvPr>
          <p:cNvGrpSpPr/>
          <p:nvPr/>
        </p:nvGrpSpPr>
        <p:grpSpPr>
          <a:xfrm>
            <a:off x="553641" y="1393621"/>
            <a:ext cx="8055407" cy="4502963"/>
            <a:chOff x="553641" y="1393621"/>
            <a:chExt cx="8055407" cy="4502963"/>
          </a:xfrm>
        </p:grpSpPr>
        <p:pic>
          <p:nvPicPr>
            <p:cNvPr id="5" name="Picture 4" descr="Graphical user interface, website&#10;&#10;Description automatically generated">
              <a:extLst>
                <a:ext uri="{FF2B5EF4-FFF2-40B4-BE49-F238E27FC236}">
                  <a16:creationId xmlns:a16="http://schemas.microsoft.com/office/drawing/2014/main" id="{37DF49A7-210E-4320-9792-C65C94156D8D}"/>
                </a:ext>
              </a:extLst>
            </p:cNvPr>
            <p:cNvPicPr>
              <a:picLocks noChangeAspect="1"/>
            </p:cNvPicPr>
            <p:nvPr/>
          </p:nvPicPr>
          <p:blipFill>
            <a:blip r:embed="rId3"/>
            <a:stretch>
              <a:fillRect/>
            </a:stretch>
          </p:blipFill>
          <p:spPr>
            <a:xfrm>
              <a:off x="553641" y="1393621"/>
              <a:ext cx="8055407" cy="4502963"/>
            </a:xfrm>
            <a:prstGeom prst="rect">
              <a:avLst/>
            </a:prstGeom>
          </p:spPr>
        </p:pic>
        <p:sp>
          <p:nvSpPr>
            <p:cNvPr id="11" name="Oval 10">
              <a:extLst>
                <a:ext uri="{FF2B5EF4-FFF2-40B4-BE49-F238E27FC236}">
                  <a16:creationId xmlns:a16="http://schemas.microsoft.com/office/drawing/2014/main" id="{20800B1F-C61D-4C76-9E1A-727B99D57C66}"/>
                </a:ext>
              </a:extLst>
            </p:cNvPr>
            <p:cNvSpPr/>
            <p:nvPr/>
          </p:nvSpPr>
          <p:spPr>
            <a:xfrm>
              <a:off x="6960241" y="1441505"/>
              <a:ext cx="1324074" cy="326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8C938B9A-38BE-409D-9D24-22CE1FC198D1}"/>
                </a:ext>
              </a:extLst>
            </p:cNvPr>
            <p:cNvSpPr/>
            <p:nvPr/>
          </p:nvSpPr>
          <p:spPr>
            <a:xfrm>
              <a:off x="7472055" y="1818163"/>
              <a:ext cx="300446" cy="32657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0E5A654A-94FC-2B0D-74FB-5408DD0D3B0D}"/>
              </a:ext>
            </a:extLst>
          </p:cNvPr>
          <p:cNvSpPr/>
          <p:nvPr/>
        </p:nvSpPr>
        <p:spPr>
          <a:xfrm>
            <a:off x="5798578" y="6094421"/>
            <a:ext cx="2810470" cy="311142"/>
          </a:xfrm>
          <a:prstGeom prst="rect">
            <a:avLst/>
          </a:prstGeom>
        </p:spPr>
        <p:txBody>
          <a:bodyPr wrap="square">
            <a:spAutoFit/>
          </a:bodyPr>
          <a:lstStyle/>
          <a:p>
            <a:pPr algn="ctr"/>
            <a:r>
              <a:rPr lang="en-US" dirty="0">
                <a:hlinkClick r:id="rId4"/>
              </a:rPr>
              <a:t>consumerfinance.gov/complaint/</a:t>
            </a:r>
            <a:r>
              <a:rPr lang="en-US" dirty="0"/>
              <a:t> </a:t>
            </a:r>
            <a:endParaRPr lang="en-US" b="1" u="sng" dirty="0">
              <a:solidFill>
                <a:srgbClr val="2CB34A"/>
              </a:solidFill>
            </a:endParaRPr>
          </a:p>
        </p:txBody>
      </p:sp>
    </p:spTree>
    <p:extLst>
      <p:ext uri="{BB962C8B-B14F-4D97-AF65-F5344CB8AC3E}">
        <p14:creationId xmlns:p14="http://schemas.microsoft.com/office/powerpoint/2010/main" val="3211884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 Complaint – Step 1</a:t>
            </a:r>
          </a:p>
        </p:txBody>
      </p:sp>
      <p:grpSp>
        <p:nvGrpSpPr>
          <p:cNvPr id="4" name="Group 3">
            <a:extLst>
              <a:ext uri="{FF2B5EF4-FFF2-40B4-BE49-F238E27FC236}">
                <a16:creationId xmlns:a16="http://schemas.microsoft.com/office/drawing/2014/main" id="{EA29BDB6-CFF5-45C6-BC22-C7C321A0AD8A}"/>
              </a:ext>
            </a:extLst>
          </p:cNvPr>
          <p:cNvGrpSpPr/>
          <p:nvPr/>
        </p:nvGrpSpPr>
        <p:grpSpPr>
          <a:xfrm>
            <a:off x="553641" y="1396312"/>
            <a:ext cx="8046720" cy="4358640"/>
            <a:chOff x="553641" y="1396312"/>
            <a:chExt cx="8046720" cy="4358640"/>
          </a:xfrm>
        </p:grpSpPr>
        <p:pic>
          <p:nvPicPr>
            <p:cNvPr id="8" name="Picture 7">
              <a:extLst>
                <a:ext uri="{FF2B5EF4-FFF2-40B4-BE49-F238E27FC236}">
                  <a16:creationId xmlns:a16="http://schemas.microsoft.com/office/drawing/2014/main" id="{0FA3F736-17A8-4ACD-BAA6-7AEC82C56D17}"/>
                </a:ext>
              </a:extLst>
            </p:cNvPr>
            <p:cNvPicPr>
              <a:picLocks noChangeAspect="1"/>
            </p:cNvPicPr>
            <p:nvPr/>
          </p:nvPicPr>
          <p:blipFill>
            <a:blip r:embed="rId3"/>
            <a:stretch>
              <a:fillRect/>
            </a:stretch>
          </p:blipFill>
          <p:spPr>
            <a:xfrm>
              <a:off x="553641" y="1396312"/>
              <a:ext cx="8046720" cy="4358640"/>
            </a:xfrm>
            <a:prstGeom prst="rect">
              <a:avLst/>
            </a:prstGeom>
          </p:spPr>
        </p:pic>
        <p:sp>
          <p:nvSpPr>
            <p:cNvPr id="10" name="Oval 9">
              <a:extLst>
                <a:ext uri="{FF2B5EF4-FFF2-40B4-BE49-F238E27FC236}">
                  <a16:creationId xmlns:a16="http://schemas.microsoft.com/office/drawing/2014/main" id="{A74CE104-A641-4231-8BB1-B321F4B50019}"/>
                </a:ext>
              </a:extLst>
            </p:cNvPr>
            <p:cNvSpPr/>
            <p:nvPr/>
          </p:nvSpPr>
          <p:spPr>
            <a:xfrm>
              <a:off x="2050321" y="2185154"/>
              <a:ext cx="1332411" cy="326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8443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 Complaint – Step 2</a:t>
            </a:r>
          </a:p>
        </p:txBody>
      </p:sp>
      <p:grpSp>
        <p:nvGrpSpPr>
          <p:cNvPr id="4" name="Group 3">
            <a:extLst>
              <a:ext uri="{FF2B5EF4-FFF2-40B4-BE49-F238E27FC236}">
                <a16:creationId xmlns:a16="http://schemas.microsoft.com/office/drawing/2014/main" id="{639F1549-60CF-47DD-9A20-6DB96ACD6F65}"/>
              </a:ext>
            </a:extLst>
          </p:cNvPr>
          <p:cNvGrpSpPr/>
          <p:nvPr/>
        </p:nvGrpSpPr>
        <p:grpSpPr>
          <a:xfrm>
            <a:off x="553641" y="1396312"/>
            <a:ext cx="8046720" cy="4358640"/>
            <a:chOff x="553641" y="1396312"/>
            <a:chExt cx="8046720" cy="4358640"/>
          </a:xfrm>
        </p:grpSpPr>
        <p:pic>
          <p:nvPicPr>
            <p:cNvPr id="11" name="Picture 10">
              <a:extLst>
                <a:ext uri="{FF2B5EF4-FFF2-40B4-BE49-F238E27FC236}">
                  <a16:creationId xmlns:a16="http://schemas.microsoft.com/office/drawing/2014/main" id="{45F420FA-CFAA-4AC2-8C8A-184388325F98}"/>
                </a:ext>
              </a:extLst>
            </p:cNvPr>
            <p:cNvPicPr>
              <a:picLocks noChangeAspect="1"/>
            </p:cNvPicPr>
            <p:nvPr/>
          </p:nvPicPr>
          <p:blipFill>
            <a:blip r:embed="rId3"/>
            <a:stretch>
              <a:fillRect/>
            </a:stretch>
          </p:blipFill>
          <p:spPr>
            <a:xfrm>
              <a:off x="553641" y="1396312"/>
              <a:ext cx="8046720" cy="4358640"/>
            </a:xfrm>
            <a:prstGeom prst="rect">
              <a:avLst/>
            </a:prstGeom>
          </p:spPr>
        </p:pic>
        <p:sp>
          <p:nvSpPr>
            <p:cNvPr id="12" name="Oval 11">
              <a:extLst>
                <a:ext uri="{FF2B5EF4-FFF2-40B4-BE49-F238E27FC236}">
                  <a16:creationId xmlns:a16="http://schemas.microsoft.com/office/drawing/2014/main" id="{AC75508F-F915-4902-A67C-95D1AE327DD6}"/>
                </a:ext>
              </a:extLst>
            </p:cNvPr>
            <p:cNvSpPr/>
            <p:nvPr/>
          </p:nvSpPr>
          <p:spPr>
            <a:xfrm>
              <a:off x="1928693" y="2179714"/>
              <a:ext cx="1580605" cy="326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03082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 Complaint – Step 3</a:t>
            </a:r>
          </a:p>
        </p:txBody>
      </p:sp>
      <p:grpSp>
        <p:nvGrpSpPr>
          <p:cNvPr id="7" name="Group 6">
            <a:extLst>
              <a:ext uri="{FF2B5EF4-FFF2-40B4-BE49-F238E27FC236}">
                <a16:creationId xmlns:a16="http://schemas.microsoft.com/office/drawing/2014/main" id="{B558E2BE-1A78-4B7B-8B97-4CB0E49B3A34}"/>
              </a:ext>
            </a:extLst>
          </p:cNvPr>
          <p:cNvGrpSpPr/>
          <p:nvPr/>
        </p:nvGrpSpPr>
        <p:grpSpPr>
          <a:xfrm>
            <a:off x="553641" y="1377184"/>
            <a:ext cx="8046720" cy="4358640"/>
            <a:chOff x="553641" y="1377184"/>
            <a:chExt cx="8046720" cy="4358640"/>
          </a:xfrm>
        </p:grpSpPr>
        <p:pic>
          <p:nvPicPr>
            <p:cNvPr id="8" name="Picture 7">
              <a:extLst>
                <a:ext uri="{FF2B5EF4-FFF2-40B4-BE49-F238E27FC236}">
                  <a16:creationId xmlns:a16="http://schemas.microsoft.com/office/drawing/2014/main" id="{D34937F2-4CF8-4725-9807-085923CA70C0}"/>
                </a:ext>
              </a:extLst>
            </p:cNvPr>
            <p:cNvPicPr>
              <a:picLocks noChangeAspect="1"/>
            </p:cNvPicPr>
            <p:nvPr/>
          </p:nvPicPr>
          <p:blipFill>
            <a:blip r:embed="rId3"/>
            <a:stretch>
              <a:fillRect/>
            </a:stretch>
          </p:blipFill>
          <p:spPr>
            <a:xfrm>
              <a:off x="553641" y="1377184"/>
              <a:ext cx="8046720" cy="4358640"/>
            </a:xfrm>
            <a:prstGeom prst="rect">
              <a:avLst/>
            </a:prstGeom>
          </p:spPr>
        </p:pic>
        <p:sp>
          <p:nvSpPr>
            <p:cNvPr id="10" name="Oval 9">
              <a:extLst>
                <a:ext uri="{FF2B5EF4-FFF2-40B4-BE49-F238E27FC236}">
                  <a16:creationId xmlns:a16="http://schemas.microsoft.com/office/drawing/2014/main" id="{B294F7E8-6CA0-4116-A54C-6FBF51D893E1}"/>
                </a:ext>
              </a:extLst>
            </p:cNvPr>
            <p:cNvSpPr/>
            <p:nvPr/>
          </p:nvSpPr>
          <p:spPr>
            <a:xfrm>
              <a:off x="1945343" y="2566574"/>
              <a:ext cx="1580605" cy="326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22589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 Complaint – Step 4</a:t>
            </a:r>
          </a:p>
        </p:txBody>
      </p:sp>
      <p:grpSp>
        <p:nvGrpSpPr>
          <p:cNvPr id="4" name="Group 3">
            <a:extLst>
              <a:ext uri="{FF2B5EF4-FFF2-40B4-BE49-F238E27FC236}">
                <a16:creationId xmlns:a16="http://schemas.microsoft.com/office/drawing/2014/main" id="{CBC58032-993C-48B7-BF33-58EA70DCCBF9}"/>
              </a:ext>
            </a:extLst>
          </p:cNvPr>
          <p:cNvGrpSpPr/>
          <p:nvPr/>
        </p:nvGrpSpPr>
        <p:grpSpPr>
          <a:xfrm>
            <a:off x="553641" y="1359599"/>
            <a:ext cx="8046720" cy="4358640"/>
            <a:chOff x="553641" y="1359599"/>
            <a:chExt cx="8046720" cy="4358640"/>
          </a:xfrm>
        </p:grpSpPr>
        <p:pic>
          <p:nvPicPr>
            <p:cNvPr id="7" name="Picture 6">
              <a:extLst>
                <a:ext uri="{FF2B5EF4-FFF2-40B4-BE49-F238E27FC236}">
                  <a16:creationId xmlns:a16="http://schemas.microsoft.com/office/drawing/2014/main" id="{9B56B02C-1F5D-4AF7-ABD9-95E6EAFBB2BC}"/>
                </a:ext>
              </a:extLst>
            </p:cNvPr>
            <p:cNvPicPr>
              <a:picLocks noChangeAspect="1"/>
            </p:cNvPicPr>
            <p:nvPr/>
          </p:nvPicPr>
          <p:blipFill>
            <a:blip r:embed="rId3"/>
            <a:stretch>
              <a:fillRect/>
            </a:stretch>
          </p:blipFill>
          <p:spPr>
            <a:xfrm>
              <a:off x="553641" y="1359599"/>
              <a:ext cx="8046720" cy="4358640"/>
            </a:xfrm>
            <a:prstGeom prst="rect">
              <a:avLst/>
            </a:prstGeom>
          </p:spPr>
        </p:pic>
        <p:sp>
          <p:nvSpPr>
            <p:cNvPr id="8" name="Oval 7">
              <a:extLst>
                <a:ext uri="{FF2B5EF4-FFF2-40B4-BE49-F238E27FC236}">
                  <a16:creationId xmlns:a16="http://schemas.microsoft.com/office/drawing/2014/main" id="{3026FFDB-9BE5-4FF2-955F-FCCE9B604FFB}"/>
                </a:ext>
              </a:extLst>
            </p:cNvPr>
            <p:cNvSpPr/>
            <p:nvPr/>
          </p:nvSpPr>
          <p:spPr>
            <a:xfrm>
              <a:off x="1927759" y="2548989"/>
              <a:ext cx="1580605" cy="326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5779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 Complaint – Step 5</a:t>
            </a:r>
          </a:p>
        </p:txBody>
      </p:sp>
      <p:pic>
        <p:nvPicPr>
          <p:cNvPr id="4" name="Picture 3">
            <a:extLst>
              <a:ext uri="{FF2B5EF4-FFF2-40B4-BE49-F238E27FC236}">
                <a16:creationId xmlns:a16="http://schemas.microsoft.com/office/drawing/2014/main" id="{2AADDFF3-9E95-47EA-B736-20F3ADBD6B58}"/>
              </a:ext>
            </a:extLst>
          </p:cNvPr>
          <p:cNvPicPr>
            <a:picLocks noChangeAspect="1"/>
          </p:cNvPicPr>
          <p:nvPr/>
        </p:nvPicPr>
        <p:blipFill>
          <a:blip r:embed="rId3"/>
          <a:stretch>
            <a:fillRect/>
          </a:stretch>
        </p:blipFill>
        <p:spPr>
          <a:xfrm>
            <a:off x="453224" y="1345546"/>
            <a:ext cx="8237551" cy="4516577"/>
          </a:xfrm>
          <a:prstGeom prst="rect">
            <a:avLst/>
          </a:prstGeom>
        </p:spPr>
      </p:pic>
    </p:spTree>
    <p:extLst>
      <p:ext uri="{BB962C8B-B14F-4D97-AF65-F5344CB8AC3E}">
        <p14:creationId xmlns:p14="http://schemas.microsoft.com/office/powerpoint/2010/main" val="33256165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52437"/>
            <a:ext cx="8326590" cy="743347"/>
          </a:xfrm>
        </p:spPr>
        <p:txBody>
          <a:bodyPr/>
          <a:lstStyle/>
          <a:p>
            <a:r>
              <a:rPr lang="en-US" dirty="0"/>
              <a:t>How to Submit a Complaint – Step 5 (cont’d)</a:t>
            </a:r>
          </a:p>
        </p:txBody>
      </p:sp>
      <p:pic>
        <p:nvPicPr>
          <p:cNvPr id="4" name="Picture 3">
            <a:extLst>
              <a:ext uri="{FF2B5EF4-FFF2-40B4-BE49-F238E27FC236}">
                <a16:creationId xmlns:a16="http://schemas.microsoft.com/office/drawing/2014/main" id="{97A09BFF-3CDE-425F-8BFE-3D3E1E882830}"/>
              </a:ext>
            </a:extLst>
          </p:cNvPr>
          <p:cNvPicPr>
            <a:picLocks noChangeAspect="1"/>
          </p:cNvPicPr>
          <p:nvPr/>
        </p:nvPicPr>
        <p:blipFill rotWithShape="1">
          <a:blip r:embed="rId3"/>
          <a:srcRect l="6237" t="11319" r="5870"/>
          <a:stretch/>
        </p:blipFill>
        <p:spPr>
          <a:xfrm>
            <a:off x="990958" y="1401099"/>
            <a:ext cx="7162084" cy="4361754"/>
          </a:xfrm>
          <a:prstGeom prst="rect">
            <a:avLst/>
          </a:prstGeom>
        </p:spPr>
      </p:pic>
    </p:spTree>
    <p:extLst>
      <p:ext uri="{BB962C8B-B14F-4D97-AF65-F5344CB8AC3E}">
        <p14:creationId xmlns:p14="http://schemas.microsoft.com/office/powerpoint/2010/main" val="32102511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90" y="719847"/>
            <a:ext cx="8114109" cy="475937"/>
          </a:xfrm>
        </p:spPr>
        <p:txBody>
          <a:bodyPr/>
          <a:lstStyle/>
          <a:p>
            <a:r>
              <a:rPr lang="en-US" dirty="0"/>
              <a:t>OSA – The Voice of Servicemembers at the Bureau	</a:t>
            </a:r>
          </a:p>
        </p:txBody>
      </p:sp>
      <p:pic>
        <p:nvPicPr>
          <p:cNvPr id="6" name="Picture 2" descr="C:\Users\duboisd\Desktop\servicemembers_voices.png">
            <a:extLst>
              <a:ext uri="{FF2B5EF4-FFF2-40B4-BE49-F238E27FC236}">
                <a16:creationId xmlns:a16="http://schemas.microsoft.com/office/drawing/2014/main" id="{46B7F5D0-B2C4-4207-AB9E-16BCD212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15" y="1524000"/>
            <a:ext cx="6844771" cy="41068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33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52437"/>
            <a:ext cx="8326590" cy="743347"/>
          </a:xfrm>
        </p:spPr>
        <p:txBody>
          <a:bodyPr/>
          <a:lstStyle/>
          <a:p>
            <a:r>
              <a:rPr lang="en-US" dirty="0"/>
              <a:t>How to Submit a Complaint – Step 5 (cont’d)</a:t>
            </a:r>
          </a:p>
        </p:txBody>
      </p:sp>
      <p:pic>
        <p:nvPicPr>
          <p:cNvPr id="5" name="Picture 4">
            <a:extLst>
              <a:ext uri="{FF2B5EF4-FFF2-40B4-BE49-F238E27FC236}">
                <a16:creationId xmlns:a16="http://schemas.microsoft.com/office/drawing/2014/main" id="{B8E978EF-3385-42FD-A497-36AAD1CF590D}"/>
              </a:ext>
            </a:extLst>
          </p:cNvPr>
          <p:cNvPicPr>
            <a:picLocks noChangeAspect="1"/>
          </p:cNvPicPr>
          <p:nvPr/>
        </p:nvPicPr>
        <p:blipFill rotWithShape="1">
          <a:blip r:embed="rId3"/>
          <a:srcRect t="2563"/>
          <a:stretch/>
        </p:blipFill>
        <p:spPr>
          <a:xfrm>
            <a:off x="1091073" y="1430593"/>
            <a:ext cx="6961853" cy="4485935"/>
          </a:xfrm>
          <a:prstGeom prst="rect">
            <a:avLst/>
          </a:prstGeom>
        </p:spPr>
      </p:pic>
    </p:spTree>
    <p:extLst>
      <p:ext uri="{BB962C8B-B14F-4D97-AF65-F5344CB8AC3E}">
        <p14:creationId xmlns:p14="http://schemas.microsoft.com/office/powerpoint/2010/main" val="979608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Questions?</a:t>
            </a:r>
          </a:p>
        </p:txBody>
      </p:sp>
      <p:sp>
        <p:nvSpPr>
          <p:cNvPr id="5" name="TextBox 4"/>
          <p:cNvSpPr txBox="1"/>
          <p:nvPr/>
        </p:nvSpPr>
        <p:spPr>
          <a:xfrm>
            <a:off x="0" y="1371600"/>
            <a:ext cx="914400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noProof="0" dirty="0">
                <a:solidFill>
                  <a:srgbClr val="101820"/>
                </a:solidFill>
              </a:rPr>
              <a:t>Nelson Akeredolu</a:t>
            </a:r>
            <a:endParaRPr kumimoji="0" lang="en-US" sz="3200" b="0" i="0" u="none" strike="noStrike" kern="0" cap="none" spc="0" normalizeH="0" baseline="0" noProof="0" dirty="0">
              <a:ln>
                <a:noFill/>
              </a:ln>
              <a:solidFill>
                <a:srgbClr val="10182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101820"/>
                </a:solidFill>
                <a:effectLst/>
                <a:uLnTx/>
                <a:uFillTx/>
                <a:latin typeface="Arial"/>
                <a:cs typeface="Arial"/>
                <a:sym typeface="Arial"/>
              </a:rPr>
              <a:t>Office of Servicemember Affairs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101820"/>
                </a:solidFill>
                <a:effectLst/>
                <a:uLnTx/>
                <a:uFillTx/>
                <a:latin typeface="Arial"/>
                <a:cs typeface="Arial"/>
                <a:sym typeface="Arial"/>
                <a:hlinkClick r:id="rId3"/>
              </a:rPr>
              <a:t>military@cfpb.gov</a:t>
            </a:r>
            <a:endParaRPr kumimoji="0" lang="en-US" sz="2000" b="0" i="0" u="none" strike="noStrike" kern="0" cap="none" spc="0" normalizeH="0" baseline="0" noProof="0" dirty="0">
              <a:ln>
                <a:noFill/>
              </a:ln>
              <a:solidFill>
                <a:srgbClr val="10182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101820"/>
                </a:solidFill>
                <a:effectLst/>
                <a:uLnTx/>
                <a:uFillTx/>
                <a:latin typeface="Arial"/>
                <a:cs typeface="Arial"/>
                <a:sym typeface="Arial"/>
                <a:hlinkClick r:id="rId4"/>
              </a:rPr>
              <a:t>consumerfinance.gov/servicemembers</a:t>
            </a:r>
            <a:endParaRPr kumimoji="0" lang="en-US" sz="2000" b="0" i="0" u="none" strike="noStrike" kern="0" cap="none" spc="0" normalizeH="0" baseline="0" noProof="0" dirty="0">
              <a:ln>
                <a:noFill/>
              </a:ln>
              <a:solidFill>
                <a:srgbClr val="101820"/>
              </a:solidFill>
              <a:effectLst/>
              <a:uLnTx/>
              <a:uFillTx/>
              <a:latin typeface="Arial"/>
              <a:cs typeface="Arial"/>
              <a:sym typeface="Arial"/>
            </a:endParaRPr>
          </a:p>
        </p:txBody>
      </p:sp>
      <p:pic>
        <p:nvPicPr>
          <p:cNvPr id="6" name="Picture 3" descr="C:\Users\duboisd\Desktop\cfpb_equifax_servicemembers.orig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060" y="3352800"/>
            <a:ext cx="5391881" cy="269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896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2800"/>
              <a:buFont typeface="Georgia"/>
              <a:buNone/>
            </a:pPr>
            <a:r>
              <a:rPr lang="en-US" dirty="0"/>
              <a:t>OSA Mission</a:t>
            </a:r>
            <a:endParaRPr sz="2800" b="0" i="0" u="none" strike="noStrike" cap="none" dirty="0">
              <a:solidFill>
                <a:schemeClr val="dk1"/>
              </a:solidFill>
              <a:latin typeface="Georgia"/>
              <a:ea typeface="Georgia"/>
              <a:cs typeface="Georgia"/>
              <a:sym typeface="Georgia"/>
            </a:endParaRPr>
          </a:p>
        </p:txBody>
      </p:sp>
      <p:sp>
        <p:nvSpPr>
          <p:cNvPr id="6" name="Bulleted list">
            <a:extLst>
              <a:ext uri="{FF2B5EF4-FFF2-40B4-BE49-F238E27FC236}">
                <a16:creationId xmlns:a16="http://schemas.microsoft.com/office/drawing/2014/main" id="{38517AE5-9188-45A7-9CEF-AF1C9DAB621F}"/>
              </a:ext>
            </a:extLst>
          </p:cNvPr>
          <p:cNvSpPr txBox="1">
            <a:spLocks noGrp="1"/>
          </p:cNvSpPr>
          <p:nvPr>
            <p:ph type="body" idx="1"/>
          </p:nvPr>
        </p:nvSpPr>
        <p:spPr>
          <a:xfrm>
            <a:off x="432095" y="3226704"/>
            <a:ext cx="8279807" cy="263311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1800"/>
              </a:spcAft>
              <a:buClr>
                <a:schemeClr val="dk2"/>
              </a:buClr>
              <a:buSzPts val="2200"/>
              <a:buFont typeface="Noto Sans Symbols"/>
              <a:buChar char="▪"/>
            </a:pPr>
            <a:r>
              <a:rPr lang="en-US" b="0" i="0" u="none" strike="noStrike" cap="none" dirty="0">
                <a:solidFill>
                  <a:schemeClr val="dk1"/>
                </a:solidFill>
                <a:latin typeface="Georgia"/>
                <a:ea typeface="Georgia"/>
                <a:cs typeface="Georgia"/>
                <a:sym typeface="Georgia"/>
              </a:rPr>
              <a:t>Educate and empower servicemembers and their families.</a:t>
            </a:r>
            <a:endParaRPr lang="en-US" dirty="0"/>
          </a:p>
          <a:p>
            <a:pPr marL="342900" marR="0" lvl="0" indent="-342900" algn="l" rtl="0">
              <a:lnSpc>
                <a:spcPct val="100000"/>
              </a:lnSpc>
              <a:spcBef>
                <a:spcPts val="0"/>
              </a:spcBef>
              <a:spcAft>
                <a:spcPts val="1800"/>
              </a:spcAft>
              <a:buClr>
                <a:schemeClr val="dk2"/>
              </a:buClr>
              <a:buSzPts val="2200"/>
              <a:buFont typeface="Noto Sans Symbols"/>
              <a:buChar char="▪"/>
            </a:pPr>
            <a:r>
              <a:rPr lang="en-US" b="0" i="0" u="none" strike="noStrike" cap="none" dirty="0">
                <a:solidFill>
                  <a:schemeClr val="dk1"/>
                </a:solidFill>
                <a:latin typeface="Georgia"/>
                <a:ea typeface="Georgia"/>
                <a:cs typeface="Georgia"/>
                <a:sym typeface="Georgia"/>
              </a:rPr>
              <a:t>Monitor complaints by servicemembers and their families related to consumer financial products.</a:t>
            </a:r>
          </a:p>
          <a:p>
            <a:pPr marL="342900" marR="0" lvl="0" indent="-342900" algn="l" rtl="0">
              <a:lnSpc>
                <a:spcPct val="100000"/>
              </a:lnSpc>
              <a:spcBef>
                <a:spcPts val="0"/>
              </a:spcBef>
              <a:spcAft>
                <a:spcPts val="1800"/>
              </a:spcAft>
              <a:buClr>
                <a:schemeClr val="dk2"/>
              </a:buClr>
              <a:buSzPts val="2200"/>
              <a:buFont typeface="Noto Sans Symbols"/>
              <a:buChar char="▪"/>
            </a:pPr>
            <a:r>
              <a:rPr lang="en-US" dirty="0"/>
              <a:t>Coordinate efforts among Federal and State agencies regarding consumer financial products and services offered to, or used by, servicemembers and their families.</a:t>
            </a:r>
          </a:p>
          <a:p>
            <a:pPr marL="88900" indent="0">
              <a:buNone/>
            </a:pPr>
            <a:endParaRPr lang="en-US" sz="2000" dirty="0"/>
          </a:p>
          <a:p>
            <a:pPr marL="342900" marR="0" lvl="0" indent="-203200" algn="l" rtl="0">
              <a:lnSpc>
                <a:spcPct val="118181"/>
              </a:lnSpc>
              <a:spcBef>
                <a:spcPts val="1000"/>
              </a:spcBef>
              <a:spcAft>
                <a:spcPts val="0"/>
              </a:spcAft>
              <a:buClr>
                <a:schemeClr val="dk2"/>
              </a:buClr>
              <a:buSzPts val="2200"/>
              <a:buFont typeface="Noto Sans Symbols"/>
              <a:buNone/>
            </a:pPr>
            <a:endParaRPr sz="2000" b="0" i="0" u="none" strike="noStrike" cap="none" dirty="0">
              <a:solidFill>
                <a:schemeClr val="dk1"/>
              </a:solidFill>
              <a:latin typeface="Georgia"/>
              <a:ea typeface="Georgia"/>
              <a:cs typeface="Georgia"/>
              <a:sym typeface="Georgia"/>
            </a:endParaRPr>
          </a:p>
        </p:txBody>
      </p:sp>
      <p:pic>
        <p:nvPicPr>
          <p:cNvPr id="7" name="Picture 6">
            <a:extLst>
              <a:ext uri="{FF2B5EF4-FFF2-40B4-BE49-F238E27FC236}">
                <a16:creationId xmlns:a16="http://schemas.microsoft.com/office/drawing/2014/main" id="{5ADD4791-ACC2-4AAD-932F-93B89C979344}"/>
              </a:ext>
            </a:extLst>
          </p:cNvPr>
          <p:cNvPicPr>
            <a:picLocks noChangeAspect="1"/>
          </p:cNvPicPr>
          <p:nvPr/>
        </p:nvPicPr>
        <p:blipFill>
          <a:blip r:embed="rId3"/>
          <a:stretch>
            <a:fillRect/>
          </a:stretch>
        </p:blipFill>
        <p:spPr>
          <a:xfrm>
            <a:off x="2987593" y="1375793"/>
            <a:ext cx="3168813" cy="18161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2800"/>
              <a:buFont typeface="Georgia"/>
              <a:buNone/>
            </a:pPr>
            <a:r>
              <a:rPr lang="en-US" dirty="0"/>
              <a:t>OSA Mission (</a:t>
            </a:r>
            <a:r>
              <a:rPr lang="en-US" i="1" dirty="0"/>
              <a:t>Cont.)</a:t>
            </a:r>
            <a:endParaRPr sz="2800" b="0" i="1" u="none" strike="noStrike" cap="none" dirty="0">
              <a:solidFill>
                <a:schemeClr val="dk1"/>
              </a:solidFill>
              <a:latin typeface="Georgia"/>
              <a:ea typeface="Georgia"/>
              <a:cs typeface="Georgia"/>
              <a:sym typeface="Georgia"/>
            </a:endParaRPr>
          </a:p>
        </p:txBody>
      </p:sp>
      <p:sp>
        <p:nvSpPr>
          <p:cNvPr id="6" name="Bulleted list">
            <a:extLst>
              <a:ext uri="{FF2B5EF4-FFF2-40B4-BE49-F238E27FC236}">
                <a16:creationId xmlns:a16="http://schemas.microsoft.com/office/drawing/2014/main" id="{38517AE5-9188-45A7-9CEF-AF1C9DAB621F}"/>
              </a:ext>
            </a:extLst>
          </p:cNvPr>
          <p:cNvSpPr txBox="1">
            <a:spLocks noGrp="1"/>
          </p:cNvSpPr>
          <p:nvPr>
            <p:ph type="body" idx="1"/>
          </p:nvPr>
        </p:nvSpPr>
        <p:spPr>
          <a:xfrm>
            <a:off x="432095" y="3260995"/>
            <a:ext cx="8279807" cy="216825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1800"/>
              </a:spcAft>
              <a:buClr>
                <a:schemeClr val="dk2"/>
              </a:buClr>
              <a:buSzPts val="2200"/>
              <a:buFont typeface="Noto Sans Symbols"/>
              <a:buChar char="▪"/>
            </a:pPr>
            <a:r>
              <a:rPr lang="en-US" dirty="0"/>
              <a:t>C</a:t>
            </a:r>
            <a:r>
              <a:rPr lang="en-US" b="0" i="0" u="none" strike="noStrike" cap="none" dirty="0">
                <a:solidFill>
                  <a:schemeClr val="dk1"/>
                </a:solidFill>
                <a:latin typeface="Georgia"/>
                <a:ea typeface="Georgia"/>
                <a:cs typeface="Georgia"/>
                <a:sym typeface="Georgia"/>
              </a:rPr>
              <a:t>oordinating with the FTC and the Federal Reserve Board of Governors to ensure that servicemembers and their families are educated and empowered to make better informed decisions regarding consumer financial products and services offered by motor vehicle dealers, with a focus on motor vehicle dealers near military installations. </a:t>
            </a:r>
            <a:endParaRPr sz="2000" b="0" i="0" u="none" strike="noStrike" cap="none" dirty="0">
              <a:solidFill>
                <a:schemeClr val="dk1"/>
              </a:solidFill>
              <a:latin typeface="Georgia"/>
              <a:ea typeface="Georgia"/>
              <a:cs typeface="Georgia"/>
              <a:sym typeface="Georgia"/>
            </a:endParaRPr>
          </a:p>
        </p:txBody>
      </p:sp>
      <p:pic>
        <p:nvPicPr>
          <p:cNvPr id="7" name="Picture 6">
            <a:extLst>
              <a:ext uri="{FF2B5EF4-FFF2-40B4-BE49-F238E27FC236}">
                <a16:creationId xmlns:a16="http://schemas.microsoft.com/office/drawing/2014/main" id="{5ADD4791-ACC2-4AAD-932F-93B89C979344}"/>
              </a:ext>
            </a:extLst>
          </p:cNvPr>
          <p:cNvPicPr>
            <a:picLocks noChangeAspect="1"/>
          </p:cNvPicPr>
          <p:nvPr/>
        </p:nvPicPr>
        <p:blipFill>
          <a:blip r:embed="rId3"/>
          <a:stretch>
            <a:fillRect/>
          </a:stretch>
        </p:blipFill>
        <p:spPr>
          <a:xfrm>
            <a:off x="2987593" y="1375793"/>
            <a:ext cx="3168813" cy="1816193"/>
          </a:xfrm>
          <a:prstGeom prst="rect">
            <a:avLst/>
          </a:prstGeom>
        </p:spPr>
      </p:pic>
    </p:spTree>
    <p:extLst>
      <p:ext uri="{BB962C8B-B14F-4D97-AF65-F5344CB8AC3E}">
        <p14:creationId xmlns:p14="http://schemas.microsoft.com/office/powerpoint/2010/main" val="315394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8930-ABCD-40B8-B924-7B5E6732F006}"/>
              </a:ext>
            </a:extLst>
          </p:cNvPr>
          <p:cNvSpPr>
            <a:spLocks noGrp="1"/>
          </p:cNvSpPr>
          <p:nvPr>
            <p:ph type="title"/>
          </p:nvPr>
        </p:nvSpPr>
        <p:spPr/>
        <p:txBody>
          <a:bodyPr/>
          <a:lstStyle/>
          <a:p>
            <a:r>
              <a:rPr lang="en-US" dirty="0"/>
              <a:t>OSA Collaboration and Coordination</a:t>
            </a:r>
          </a:p>
        </p:txBody>
      </p:sp>
      <p:sp>
        <p:nvSpPr>
          <p:cNvPr id="3" name="Text Placeholder 2">
            <a:extLst>
              <a:ext uri="{FF2B5EF4-FFF2-40B4-BE49-F238E27FC236}">
                <a16:creationId xmlns:a16="http://schemas.microsoft.com/office/drawing/2014/main" id="{48AAA032-3F45-4058-9E87-ADC654EFA16F}"/>
              </a:ext>
            </a:extLst>
          </p:cNvPr>
          <p:cNvSpPr>
            <a:spLocks noGrp="1"/>
          </p:cNvSpPr>
          <p:nvPr>
            <p:ph type="body" idx="1"/>
          </p:nvPr>
        </p:nvSpPr>
        <p:spPr/>
        <p:txBody>
          <a:bodyPr/>
          <a:lstStyle/>
          <a:p>
            <a:r>
              <a:rPr lang="en-US" dirty="0"/>
              <a:t>OSA frequently works with other federal and state governments (most notably the DoD, FTC, VA, and DOJ), financial industry groups, military consumer groups, and other educators to improve consumer protection measure for the military community.</a:t>
            </a:r>
          </a:p>
          <a:p>
            <a:endParaRPr lang="en-US" dirty="0"/>
          </a:p>
        </p:txBody>
      </p:sp>
      <p:pic>
        <p:nvPicPr>
          <p:cNvPr id="4" name="Picture 4" descr="FINRED">
            <a:extLst>
              <a:ext uri="{FF2B5EF4-FFF2-40B4-BE49-F238E27FC236}">
                <a16:creationId xmlns:a16="http://schemas.microsoft.com/office/drawing/2014/main" id="{E0E74C40-0D21-4EA3-8B18-5F8A48C1B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4105461"/>
            <a:ext cx="1074272" cy="1074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ederal Trade Commission - Wikipedia">
            <a:extLst>
              <a:ext uri="{FF2B5EF4-FFF2-40B4-BE49-F238E27FC236}">
                <a16:creationId xmlns:a16="http://schemas.microsoft.com/office/drawing/2014/main" id="{A430581F-9CBD-4EE4-9F80-09EADA8AE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4105460"/>
            <a:ext cx="1074273" cy="1074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United States Department of Justice - Wikipedia">
            <a:extLst>
              <a:ext uri="{FF2B5EF4-FFF2-40B4-BE49-F238E27FC236}">
                <a16:creationId xmlns:a16="http://schemas.microsoft.com/office/drawing/2014/main" id="{19F803D7-5EAA-4D99-ABEF-C6616CB40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2" y="4105460"/>
            <a:ext cx="1074273" cy="1074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7772590-2ED8-4316-8449-3DC81288ED0F}"/>
              </a:ext>
            </a:extLst>
          </p:cNvPr>
          <p:cNvPicPr>
            <a:picLocks noChangeAspect="1"/>
          </p:cNvPicPr>
          <p:nvPr/>
        </p:nvPicPr>
        <p:blipFill>
          <a:blip r:embed="rId6"/>
          <a:stretch>
            <a:fillRect/>
          </a:stretch>
        </p:blipFill>
        <p:spPr>
          <a:xfrm>
            <a:off x="4889501" y="4051181"/>
            <a:ext cx="1074273" cy="1074273"/>
          </a:xfrm>
          <a:prstGeom prst="rect">
            <a:avLst/>
          </a:prstGeom>
        </p:spPr>
      </p:pic>
    </p:spTree>
    <p:extLst>
      <p:ext uri="{BB962C8B-B14F-4D97-AF65-F5344CB8AC3E}">
        <p14:creationId xmlns:p14="http://schemas.microsoft.com/office/powerpoint/2010/main" val="77988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ctrTitle"/>
          </p:nvPr>
        </p:nvSpPr>
        <p:spPr>
          <a:xfrm>
            <a:off x="572911" y="2535424"/>
            <a:ext cx="7420205" cy="660048"/>
          </a:xfrm>
        </p:spPr>
        <p:txBody>
          <a:bodyPr>
            <a:noAutofit/>
          </a:bodyPr>
          <a:lstStyle/>
          <a:p>
            <a:r>
              <a:rPr lang="en-US" sz="3000" dirty="0">
                <a:solidFill>
                  <a:srgbClr val="101820"/>
                </a:solidFill>
              </a:rPr>
              <a:t>Financial Marketplace for Servicemembers</a:t>
            </a:r>
          </a:p>
        </p:txBody>
      </p:sp>
    </p:spTree>
    <p:extLst>
      <p:ext uri="{BB962C8B-B14F-4D97-AF65-F5344CB8AC3E}">
        <p14:creationId xmlns:p14="http://schemas.microsoft.com/office/powerpoint/2010/main" val="1966841362"/>
      </p:ext>
    </p:extLst>
  </p:cSld>
  <p:clrMapOvr>
    <a:masterClrMapping/>
  </p:clrMapOvr>
</p:sld>
</file>

<file path=ppt/theme/theme1.xml><?xml version="1.0" encoding="utf-8"?>
<a:theme xmlns:a="http://schemas.openxmlformats.org/drawingml/2006/main" name="1_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pb_powerpoint_template_logo_010919" id="{2EB345FA-CEE5-4D00-9186-FB4383E73364}" vid="{5CB0BEA6-6829-46D6-B589-0BFCBF121947}"/>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FPB Document" ma:contentTypeID="0x010100AF5D719A330BE9498B2C5974DBEAC03800DB3D126425B1F64B8DDC5A2D8054F3AC" ma:contentTypeVersion="100" ma:contentTypeDescription="" ma:contentTypeScope="" ma:versionID="d888a57790869476ec63d41c8cf7a8c6">
  <xsd:schema xmlns:xsd="http://www.w3.org/2001/XMLSchema" xmlns:xs="http://www.w3.org/2001/XMLSchema" xmlns:p="http://schemas.microsoft.com/office/2006/metadata/properties" xmlns:ns2="8ad2afa7-ad9a-4224-8e10-f94b3ba3fda2" xmlns:ns3="f6f73781-70c4-4328-acc7-2aa385702a57" xmlns:ns4="ad9de59f-1017-4935-8ed9-0e5c8a82bac8" xmlns:ns5="65106c8c-c707-4c1d-a8c3-204cb0d17cb3" targetNamespace="http://schemas.microsoft.com/office/2006/metadata/properties" ma:root="true" ma:fieldsID="1f75190eff901ae44e7cc056ef34f281" ns2:_="" ns3:_="" ns4:_="" ns5:_="">
    <xsd:import namespace="8ad2afa7-ad9a-4224-8e10-f94b3ba3fda2"/>
    <xsd:import namespace="f6f73781-70c4-4328-acc7-2aa385702a57"/>
    <xsd:import namespace="ad9de59f-1017-4935-8ed9-0e5c8a82bac8"/>
    <xsd:import namespace="65106c8c-c707-4c1d-a8c3-204cb0d17cb3"/>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3:TaxCatchAll" minOccurs="0"/>
                <xsd:element ref="ns4:MediaServiceMetadata" minOccurs="0"/>
                <xsd:element ref="ns4:MediaServiceFastMetadata" minOccurs="0"/>
                <xsd:element ref="ns5:SharedWithUsers" minOccurs="0"/>
                <xsd:element ref="ns5:SharedWithDetails"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2afa7-ad9a-4224-8e10-f94b3ba3fd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f73781-70c4-4328-acc7-2aa385702a57"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05f0ae79-fa7d-42cd-a738-9aebccb3fb89"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ea049ae5-647e-47e6-90f7-1fec320e39f2}" ma:internalName="TaxCatchAll" ma:showField="CatchAllData" ma:web="65106c8c-c707-4c1d-a8c3-204cb0d17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9de59f-1017-4935-8ed9-0e5c8a82bac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06c8c-c707-4c1d-a8c3-204cb0d17cb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5f0ae79-fa7d-42cd-a738-9aebccb3fb89" ContentTypeId="0x010100AF5D719A330BE9498B2C5974DBEAC038" PreviousValue="false"/>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f6f73781-70c4-4328-acc7-2aa385702a57">
      <Terms xmlns="http://schemas.microsoft.com/office/infopath/2007/PartnerControls"/>
    </TaxKeywordTaxHTField>
    <TaxCatchAll xmlns="f6f73781-70c4-4328-acc7-2aa385702a57" xsi:nil="true"/>
    <_dlc_DocId xmlns="8ad2afa7-ad9a-4224-8e10-f94b3ba3fda2">CEEFO-636065793-54674</_dlc_DocId>
    <_dlc_DocIdUrl xmlns="8ad2afa7-ad9a-4224-8e10-f94b3ba3fda2">
      <Url>https://bcfp365.sharepoint.com/sites/cee-fo/_layouts/15/DocIdRedir.aspx?ID=CEEFO-636065793-54674</Url>
      <Description>CEEFO-636065793-54674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EC781C9-EB04-4238-80D6-BD1EAF021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d2afa7-ad9a-4224-8e10-f94b3ba3fda2"/>
    <ds:schemaRef ds:uri="f6f73781-70c4-4328-acc7-2aa385702a57"/>
    <ds:schemaRef ds:uri="ad9de59f-1017-4935-8ed9-0e5c8a82bac8"/>
    <ds:schemaRef ds:uri="65106c8c-c707-4c1d-a8c3-204cb0d17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FD237C-0B46-4CFA-957B-BABA4DE6ECA4}">
  <ds:schemaRefs>
    <ds:schemaRef ds:uri="Microsoft.SharePoint.Taxonomy.ContentTypeSync"/>
  </ds:schemaRefs>
</ds:datastoreItem>
</file>

<file path=customXml/itemProps3.xml><?xml version="1.0" encoding="utf-8"?>
<ds:datastoreItem xmlns:ds="http://schemas.openxmlformats.org/officeDocument/2006/customXml" ds:itemID="{35DC1D49-F607-4391-9DBD-57C9ECB3722F}">
  <ds:schemaRefs>
    <ds:schemaRef ds:uri="http://schemas.microsoft.com/office/infopath/2007/PartnerControls"/>
    <ds:schemaRef ds:uri="ad9de59f-1017-4935-8ed9-0e5c8a82bac8"/>
    <ds:schemaRef ds:uri="http://purl.org/dc/terms/"/>
    <ds:schemaRef ds:uri="http://schemas.microsoft.com/office/2006/documentManagement/types"/>
    <ds:schemaRef ds:uri="http://purl.org/dc/dcmitype/"/>
    <ds:schemaRef ds:uri="f6f73781-70c4-4328-acc7-2aa385702a57"/>
    <ds:schemaRef ds:uri="http://purl.org/dc/elements/1.1/"/>
    <ds:schemaRef ds:uri="http://schemas.microsoft.com/office/2006/metadata/properties"/>
    <ds:schemaRef ds:uri="65106c8c-c707-4c1d-a8c3-204cb0d17cb3"/>
    <ds:schemaRef ds:uri="http://schemas.openxmlformats.org/package/2006/metadata/core-properties"/>
    <ds:schemaRef ds:uri="8ad2afa7-ad9a-4224-8e10-f94b3ba3fda2"/>
    <ds:schemaRef ds:uri="http://www.w3.org/XML/1998/namespace"/>
  </ds:schemaRefs>
</ds:datastoreItem>
</file>

<file path=customXml/itemProps4.xml><?xml version="1.0" encoding="utf-8"?>
<ds:datastoreItem xmlns:ds="http://schemas.openxmlformats.org/officeDocument/2006/customXml" ds:itemID="{5F62DBC5-D840-47F3-B047-E161EE726257}">
  <ds:schemaRefs>
    <ds:schemaRef ds:uri="http://schemas.microsoft.com/sharepoint/v3/contenttype/forms"/>
  </ds:schemaRefs>
</ds:datastoreItem>
</file>

<file path=customXml/itemProps5.xml><?xml version="1.0" encoding="utf-8"?>
<ds:datastoreItem xmlns:ds="http://schemas.openxmlformats.org/officeDocument/2006/customXml" ds:itemID="{873D067D-7699-4D34-A99C-E7163B92C9D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CFPB_2020</Template>
  <TotalTime>57777</TotalTime>
  <Words>8477</Words>
  <Application>Microsoft Office PowerPoint</Application>
  <PresentationFormat>On-screen Show (4:3)</PresentationFormat>
  <Paragraphs>752</Paragraphs>
  <Slides>51</Slides>
  <Notes>51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51</vt:i4>
      </vt:variant>
    </vt:vector>
  </HeadingPairs>
  <TitlesOfParts>
    <vt:vector size="67" baseType="lpstr">
      <vt:lpstr>Arial</vt:lpstr>
      <vt:lpstr>Avenir Next</vt:lpstr>
      <vt:lpstr>Avenir Next LT Pro</vt:lpstr>
      <vt:lpstr>Cabin-semi-bold</vt:lpstr>
      <vt:lpstr>Calibri</vt:lpstr>
      <vt:lpstr>Georgia</vt:lpstr>
      <vt:lpstr>Lato</vt:lpstr>
      <vt:lpstr>MercurySSm-Bold-Pro_Web</vt:lpstr>
      <vt:lpstr>MercurySSm-Book-Pro_Web</vt:lpstr>
      <vt:lpstr>Mier B</vt:lpstr>
      <vt:lpstr>Noto Sans Symbols</vt:lpstr>
      <vt:lpstr>RocketSans</vt:lpstr>
      <vt:lpstr>Segoe UI</vt:lpstr>
      <vt:lpstr>SourceSansPro</vt:lpstr>
      <vt:lpstr>Wingdings</vt:lpstr>
      <vt:lpstr>1_BCFP 2018</vt:lpstr>
      <vt:lpstr>Servicemember Beware: How to Spot and Avoid Scams and Fraud</vt:lpstr>
      <vt:lpstr>Disclaimer</vt:lpstr>
      <vt:lpstr>Who We Are and What We Do.</vt:lpstr>
      <vt:lpstr>CFPB’s Mission and Vision </vt:lpstr>
      <vt:lpstr>OSA – The Voice of Servicemembers at the Bureau </vt:lpstr>
      <vt:lpstr>OSA Mission</vt:lpstr>
      <vt:lpstr>OSA Mission (Cont.)</vt:lpstr>
      <vt:lpstr>OSA Collaboration and Coordination</vt:lpstr>
      <vt:lpstr>Financial Marketplace for Servicemembers</vt:lpstr>
      <vt:lpstr>Unique Financial Challenges</vt:lpstr>
      <vt:lpstr>Unique Financial Challenges (Cont.)</vt:lpstr>
      <vt:lpstr>Fraud and Scams.</vt:lpstr>
      <vt:lpstr>FTC Military Consumer Fraud Report</vt:lpstr>
      <vt:lpstr>Common Types of Fraud and Scams </vt:lpstr>
      <vt:lpstr>Common Types of Fraud and Scams (Cont.)  </vt:lpstr>
      <vt:lpstr>Common Types of Fraud and Scams (Cont.)  </vt:lpstr>
      <vt:lpstr>Common Types of Fraud and Scams (Cont.)  </vt:lpstr>
      <vt:lpstr>Common Types of Fraud and Scams (Cont.) </vt:lpstr>
      <vt:lpstr>Common Types of Fraud and Scams (Cont.) </vt:lpstr>
      <vt:lpstr>Mortgage Fraud and Scams </vt:lpstr>
      <vt:lpstr>Veterans Benefits Scams</vt:lpstr>
      <vt:lpstr>How to Protect Yourself</vt:lpstr>
      <vt:lpstr>How to Protect Yourself (Cont.) </vt:lpstr>
      <vt:lpstr>How to Protect Yourself (Cont.) </vt:lpstr>
      <vt:lpstr>How to Protect Yourself (Cont.) </vt:lpstr>
      <vt:lpstr>The Bottom Line  </vt:lpstr>
      <vt:lpstr>Military Lending Act and Servicemembers Civil Relief Act.</vt:lpstr>
      <vt:lpstr>Military Lending Act and Servicemembers Civil Relief Act</vt:lpstr>
      <vt:lpstr>MLA  Vs. SCRA</vt:lpstr>
      <vt:lpstr>Other Consumer Protection Laws</vt:lpstr>
      <vt:lpstr>Consumer Complaints.</vt:lpstr>
      <vt:lpstr>    </vt:lpstr>
      <vt:lpstr>Servicemember P2P Issues</vt:lpstr>
      <vt:lpstr>Resources We Offer.</vt:lpstr>
      <vt:lpstr>Fraud and Scams Resources</vt:lpstr>
      <vt:lpstr>Fraud and Scams Resources (cont’d)</vt:lpstr>
      <vt:lpstr>Fraud and Scams Resources (cont’d)</vt:lpstr>
      <vt:lpstr>Fraud and Scams Resources (cont’d)</vt:lpstr>
      <vt:lpstr>Resources are Available in Seven Languages</vt:lpstr>
      <vt:lpstr>CFPB Social Media Resources</vt:lpstr>
      <vt:lpstr>Submitting Consumer Complaints.</vt:lpstr>
      <vt:lpstr>Complaint process</vt:lpstr>
      <vt:lpstr>How to Submit a Complaint</vt:lpstr>
      <vt:lpstr>How to Submit a Complaint – Step 1</vt:lpstr>
      <vt:lpstr>How to Submit a Complaint – Step 2</vt:lpstr>
      <vt:lpstr>How to Submit a Complaint – Step 3</vt:lpstr>
      <vt:lpstr>How to Submit a Complaint – Step 4</vt:lpstr>
      <vt:lpstr>How to Submit a Complaint – Step 5</vt:lpstr>
      <vt:lpstr>How to Submit a Complaint – Step 5 (cont’d)</vt:lpstr>
      <vt:lpstr>How to Submit a Complaint – Step 5 (cont’d)</vt:lpstr>
      <vt:lpstr>Questions?</vt:lpstr>
    </vt:vector>
  </TitlesOfParts>
  <Manager/>
  <Company>Consumer Financial Protection Bureau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cfpb_powerpoint_template_logo_092820</dc:title>
  <dc:subject/>
  <dc:creator>Consumer Financial Protection Bureau</dc:creator>
  <cp:keywords/>
  <dc:description/>
  <cp:lastModifiedBy>Akeredolu, Nelson (CFPB)</cp:lastModifiedBy>
  <cp:revision>492</cp:revision>
  <cp:lastPrinted>2020-09-28T19:45:08Z</cp:lastPrinted>
  <dcterms:modified xsi:type="dcterms:W3CDTF">2024-07-09T21:48:07Z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0x010100AF5D719A330BE9498B2C5974DBEAC03800DB3D126425B1F64B8DDC5A2D8054F3AC</vt:lpwstr>
  </property>
  <property fmtid="{D5CDD505-2E9C-101B-9397-08002B2CF9AE}" pid="3" name="Order">
    <vt:i4>100</vt:i4>
  </property>
  <property fmtid="{D5CDD505-2E9C-101B-9397-08002B2CF9AE}" pid="4" name="TaxKeyword">
    <vt:lpwstr/>
  </property>
  <property fmtid="{D5CDD505-2E9C-101B-9397-08002B2CF9AE}" pid="5" name="_dlc_DocIdItemGuid">
    <vt:lpwstr>850bde74-95a2-4a97-9585-9394d93fca2d</vt:lpwstr>
  </property>
</Properties>
</file>